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0"/>
  </p:handoutMasterIdLst>
  <p:sldIdLst>
    <p:sldId id="256" r:id="rId3"/>
    <p:sldId id="287" r:id="rId5"/>
    <p:sldId id="293" r:id="rId6"/>
    <p:sldId id="257" r:id="rId7"/>
    <p:sldId id="258" r:id="rId8"/>
    <p:sldId id="259" r:id="rId9"/>
    <p:sldId id="292" r:id="rId10"/>
    <p:sldId id="274" r:id="rId11"/>
    <p:sldId id="294" r:id="rId12"/>
    <p:sldId id="275" r:id="rId13"/>
    <p:sldId id="296" r:id="rId14"/>
    <p:sldId id="297" r:id="rId15"/>
    <p:sldId id="313" r:id="rId16"/>
    <p:sldId id="314" r:id="rId17"/>
    <p:sldId id="315" r:id="rId18"/>
    <p:sldId id="316" r:id="rId19"/>
    <p:sldId id="317" r:id="rId20"/>
    <p:sldId id="318" r:id="rId21"/>
    <p:sldId id="276" r:id="rId22"/>
    <p:sldId id="319" r:id="rId23"/>
    <p:sldId id="320" r:id="rId24"/>
    <p:sldId id="321" r:id="rId25"/>
    <p:sldId id="322" r:id="rId26"/>
    <p:sldId id="323" r:id="rId27"/>
    <p:sldId id="324" r:id="rId28"/>
    <p:sldId id="277" r:id="rId29"/>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B9F51"/>
    <a:srgbClr val="AB8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62" y="61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tags" Target="tags/tag81.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handoutMaster" Target="handoutMasters/handoutMaster1.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这篇论文主要讲的是，通过区块链交易数据的分析，在虚拟货币交易网络中表征和识别重要的经济</a:t>
            </a:r>
            <a:r>
              <a:rPr lang="zh-CN" altLang="en-US"/>
              <a:t>主体，作者来自这些</a:t>
            </a:r>
            <a:r>
              <a:rPr lang="zh-CN" altLang="en-US"/>
              <a:t>大学。</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这部分我们</a:t>
            </a:r>
            <a:r>
              <a:rPr lang="zh-CN" altLang="en-US"/>
              <a:t>之前也做过。</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右侧的图是用置换重要性得分排序做出来的，横轴的特征重要性就是这个</a:t>
            </a:r>
            <a:r>
              <a:rPr lang="zh-CN" altLang="en-US"/>
              <a:t>意思。</a:t>
            </a:r>
            <a:endParaRPr lang="zh-CN" altLang="en-US"/>
          </a:p>
          <a:p>
            <a:r>
              <a:rPr lang="zh-CN" altLang="en-US"/>
              <a:t>置换特征重要性是指打乱该列中的值而其他列的值不打乱，看模型性能的变化，但是不太清楚性能怎么</a:t>
            </a:r>
            <a:r>
              <a:rPr lang="zh-CN" altLang="en-US"/>
              <a:t>度量。</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b="1"/>
              <a:t>ERC20</a:t>
            </a:r>
            <a:r>
              <a:rPr lang="zh-CN" altLang="en-US" b="1"/>
              <a:t>主要是因为这种规则下的货币可交换！</a:t>
            </a:r>
            <a:endParaRPr lang="en-US" altLang="zh-CN" b="1"/>
          </a:p>
          <a:p>
            <a:r>
              <a:rPr lang="en-US" altLang="zh-CN"/>
              <a:t>1. </a:t>
            </a:r>
            <a:r>
              <a:rPr lang="zh-CN" altLang="en-US"/>
              <a:t>算法可以准确地将中心化交易所</a:t>
            </a:r>
            <a:r>
              <a:rPr lang="en-US" altLang="zh-CN"/>
              <a:t>……</a:t>
            </a:r>
            <a:endParaRPr lang="en-US" altLang="zh-CN"/>
          </a:p>
          <a:p>
            <a:r>
              <a:rPr lang="en-US" altLang="zh-CN"/>
              <a:t>2. </a:t>
            </a:r>
            <a:r>
              <a:rPr lang="zh-CN" altLang="en-US"/>
              <a:t>不同的交易模式在后面有一个图，里面有四张雷达</a:t>
            </a:r>
            <a:r>
              <a:rPr lang="zh-CN" altLang="en-US"/>
              <a:t>小图，但是图由于时间太紧我没有</a:t>
            </a:r>
            <a:r>
              <a:rPr lang="zh-CN" altLang="en-US"/>
              <a:t>仔细读</a:t>
            </a:r>
            <a:endParaRPr lang="zh-CN" altLang="en-US"/>
          </a:p>
          <a:p>
            <a:r>
              <a:rPr lang="en-US" altLang="zh-CN"/>
              <a:t>3. </a:t>
            </a:r>
            <a:r>
              <a:rPr lang="zh-CN" altLang="en-US"/>
              <a:t>双边性应该是指交易网络中的一对节点往返的数量比较接近，更高的最低提款值是指一次交易的</a:t>
            </a:r>
            <a:r>
              <a:rPr lang="en-US" altLang="zh-CN"/>
              <a:t>value</a:t>
            </a:r>
            <a:r>
              <a:rPr lang="zh-CN" altLang="en-US"/>
              <a:t>的最小</a:t>
            </a:r>
            <a:r>
              <a:rPr lang="zh-CN" altLang="en-US"/>
              <a:t>值</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1. </a:t>
            </a:r>
            <a:r>
              <a:rPr lang="zh-CN" altLang="en-US"/>
              <a:t>交易活动水平是指交易的频率</a:t>
            </a:r>
            <a:r>
              <a:rPr lang="zh-CN" altLang="en-US"/>
              <a:t>比较低；</a:t>
            </a:r>
            <a:endParaRPr lang="zh-CN" altLang="en-US"/>
          </a:p>
          <a:p>
            <a:r>
              <a:rPr lang="en-US" altLang="zh-CN"/>
              <a:t>2. </a:t>
            </a:r>
            <a:r>
              <a:rPr lang="zh-CN" altLang="en-US"/>
              <a:t>游戏服务地址通常作为</a:t>
            </a:r>
            <a:r>
              <a:rPr lang="en-US" altLang="zh-CN"/>
              <a:t>to</a:t>
            </a:r>
            <a:r>
              <a:rPr lang="zh-CN" altLang="en-US"/>
              <a:t>，但其交易模式比较与其他角色</a:t>
            </a:r>
            <a:r>
              <a:rPr lang="zh-CN" altLang="en-US"/>
              <a:t>类似；</a:t>
            </a:r>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由于结论和讨论这部分只是将前面的总概述再总结了一遍，所以</a:t>
            </a:r>
            <a:r>
              <a:rPr lang="zh-CN" altLang="en-US"/>
              <a:t>不再放出。</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第二点我也有疑惑，所以</a:t>
            </a:r>
            <a:r>
              <a:rPr lang="zh-CN" altLang="en-US"/>
              <a:t>没有标粗的地方，但不影响整体。</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最活跃的区块链地址可能不一定完全属于这六种，</a:t>
            </a:r>
            <a:r>
              <a:rPr lang="zh-CN" altLang="en-US"/>
              <a:t>其实是有问题的。</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启发式两种方法的精度最高大概只有</a:t>
            </a:r>
            <a:r>
              <a:rPr lang="en-US" altLang="zh-CN"/>
              <a:t>69%</a:t>
            </a:r>
            <a:r>
              <a:rPr lang="zh-CN" altLang="en-US"/>
              <a:t>，所以采用分类的</a:t>
            </a:r>
            <a:r>
              <a:rPr lang="zh-CN" altLang="en-US"/>
              <a:t>想法。</a:t>
            </a:r>
            <a:endParaRPr lang="zh-CN" altLang="en-US"/>
          </a:p>
          <a:p>
            <a:r>
              <a:rPr lang="zh-CN" altLang="en-US"/>
              <a:t>模式其实就是原生的数据中提取出的</a:t>
            </a:r>
            <a:r>
              <a:rPr lang="zh-CN" altLang="en-US"/>
              <a:t>特征。</a:t>
            </a:r>
            <a:endParaRPr lang="zh-CN" altLang="en-US"/>
          </a:p>
          <a:p>
            <a:r>
              <a:rPr lang="zh-CN" altLang="en-US"/>
              <a:t>或许可以用交易网络来输出该网络中每一个节点的</a:t>
            </a:r>
            <a:r>
              <a:rPr lang="zh-CN" altLang="en-US"/>
              <a:t>模式？</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图不必细看，如有需要再解释。</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困惑矩阵应该可以理解为一个特征被误认为另一个特征的概率</a:t>
            </a:r>
            <a:r>
              <a:rPr lang="zh-CN" altLang="en-US"/>
              <a:t>大小。</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4ECF8B0A-8ABC-45D5-A857-042FE86F525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2E0229-6F14-4A6A-A7BF-8AD42D2F876B}"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ECF8B0A-8ABC-45D5-A857-042FE86F525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2E0229-6F14-4A6A-A7BF-8AD42D2F876B}"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ECF8B0A-8ABC-45D5-A857-042FE86F525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2E0229-6F14-4A6A-A7BF-8AD42D2F876B}"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ECF8B0A-8ABC-45D5-A857-042FE86F525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2E0229-6F14-4A6A-A7BF-8AD42D2F876B}"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4ECF8B0A-8ABC-45D5-A857-042FE86F525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2E0229-6F14-4A6A-A7BF-8AD42D2F876B}"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ECF8B0A-8ABC-45D5-A857-042FE86F525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2E0229-6F14-4A6A-A7BF-8AD42D2F876B}"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ECF8B0A-8ABC-45D5-A857-042FE86F525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32E0229-6F14-4A6A-A7BF-8AD42D2F876B}"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ECF8B0A-8ABC-45D5-A857-042FE86F525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32E0229-6F14-4A6A-A7BF-8AD42D2F876B}"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ECF8B0A-8ABC-45D5-A857-042FE86F525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32E0229-6F14-4A6A-A7BF-8AD42D2F876B}"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4ECF8B0A-8ABC-45D5-A857-042FE86F525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2E0229-6F14-4A6A-A7BF-8AD42D2F876B}"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4ECF8B0A-8ABC-45D5-A857-042FE86F525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2E0229-6F14-4A6A-A7BF-8AD42D2F876B}"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CF8B0A-8ABC-45D5-A857-042FE86F525A}"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2E0229-6F14-4A6A-A7BF-8AD42D2F876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image" Target="../media/image3.png"/><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s>
</file>

<file path=ppt/slides/_rels/slide12.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2" Type="http://schemas.openxmlformats.org/officeDocument/2006/relationships/slideLayout" Target="../slideLayouts/slideLayout2.xml"/><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tags" Target="../tags/tag19.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tags" Target="../tags/tag30.xml"/></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s>
</file>

<file path=ppt/slides/_rels/slide16.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tags" Target="../tags/tag46.xml"/><Relationship Id="rId7" Type="http://schemas.openxmlformats.org/officeDocument/2006/relationships/image" Target="../media/image5.png"/><Relationship Id="rId6" Type="http://schemas.openxmlformats.org/officeDocument/2006/relationships/tags" Target="../tags/tag45.xml"/><Relationship Id="rId5" Type="http://schemas.openxmlformats.org/officeDocument/2006/relationships/image" Target="../media/image6.png"/><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tags" Target="../tags/tag42.xml"/><Relationship Id="rId14" Type="http://schemas.openxmlformats.org/officeDocument/2006/relationships/slideLayout" Target="../slideLayouts/slideLayout2.xml"/><Relationship Id="rId13" Type="http://schemas.openxmlformats.org/officeDocument/2006/relationships/image" Target="../media/image9.png"/><Relationship Id="rId12" Type="http://schemas.openxmlformats.org/officeDocument/2006/relationships/tags" Target="../tags/tag48.xml"/><Relationship Id="rId11" Type="http://schemas.openxmlformats.org/officeDocument/2006/relationships/image" Target="../media/image8.png"/><Relationship Id="rId10" Type="http://schemas.openxmlformats.org/officeDocument/2006/relationships/tags" Target="../tags/tag47.xml"/><Relationship Id="rId1" Type="http://schemas.openxmlformats.org/officeDocument/2006/relationships/tags" Target="../tags/tag41.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63.xml"/><Relationship Id="rId5" Type="http://schemas.openxmlformats.org/officeDocument/2006/relationships/image" Target="../media/image10.png"/><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tags" Target="../tags/tag67.xml"/><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tags" Target="../tags/tag64.xml"/></Relationships>
</file>

<file path=ppt/slides/_rels/slide23.xml.rels><?xml version="1.0" encoding="UTF-8" standalone="yes"?>
<Relationships xmlns="http://schemas.openxmlformats.org/package/2006/relationships"><Relationship Id="rId9" Type="http://schemas.openxmlformats.org/officeDocument/2006/relationships/notesSlide" Target="../notesSlides/notesSlide9.xml"/><Relationship Id="rId8" Type="http://schemas.openxmlformats.org/officeDocument/2006/relationships/slideLayout" Target="../slideLayouts/slideLayout2.xml"/><Relationship Id="rId7" Type="http://schemas.openxmlformats.org/officeDocument/2006/relationships/image" Target="../media/image12.png"/><Relationship Id="rId6" Type="http://schemas.openxmlformats.org/officeDocument/2006/relationships/tags" Target="../tags/tag72.xml"/><Relationship Id="rId5" Type="http://schemas.openxmlformats.org/officeDocument/2006/relationships/image" Target="../media/image11.png"/><Relationship Id="rId4" Type="http://schemas.openxmlformats.org/officeDocument/2006/relationships/tags" Target="../tags/tag71.xml"/><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tags" Target="../tags/tag68.xm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s>
</file>

<file path=ppt/slides/_rels/slide25.xml.rels><?xml version="1.0" encoding="UTF-8" standalone="yes"?>
<Relationships xmlns="http://schemas.openxmlformats.org/package/2006/relationships"><Relationship Id="rId9" Type="http://schemas.openxmlformats.org/officeDocument/2006/relationships/notesSlide" Target="../notesSlides/notesSlide11.xml"/><Relationship Id="rId8" Type="http://schemas.openxmlformats.org/officeDocument/2006/relationships/slideLayout" Target="../slideLayouts/slideLayout2.xml"/><Relationship Id="rId7" Type="http://schemas.openxmlformats.org/officeDocument/2006/relationships/image" Target="../media/image14.png"/><Relationship Id="rId6" Type="http://schemas.openxmlformats.org/officeDocument/2006/relationships/tags" Target="../tags/tag80.xml"/><Relationship Id="rId5" Type="http://schemas.openxmlformats.org/officeDocument/2006/relationships/image" Target="../media/image13.png"/><Relationship Id="rId4" Type="http://schemas.openxmlformats.org/officeDocument/2006/relationships/tags" Target="../tags/tag79.xml"/><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tags" Target="../tags/tag76.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9" Type="http://schemas.openxmlformats.org/officeDocument/2006/relationships/tags" Target="../tags/tag15.xml"/><Relationship Id="rId8" Type="http://schemas.openxmlformats.org/officeDocument/2006/relationships/tags" Target="../tags/tag14.xml"/><Relationship Id="rId7" Type="http://schemas.openxmlformats.org/officeDocument/2006/relationships/tags" Target="../tags/tag13.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tags" Target="../tags/tag8.xml"/><Relationship Id="rId11" Type="http://schemas.openxmlformats.org/officeDocument/2006/relationships/notesSlide" Target="../notesSlides/notesSlide7.xml"/><Relationship Id="rId10" Type="http://schemas.openxmlformats.org/officeDocument/2006/relationships/slideLayout" Target="../slideLayouts/slideLayout2.xml"/><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1057" y="0"/>
            <a:ext cx="12193057" cy="6858594"/>
          </a:xfrm>
          <a:prstGeom prst="rect">
            <a:avLst/>
          </a:prstGeom>
        </p:spPr>
      </p:pic>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4213" y="0"/>
            <a:ext cx="6403574" cy="6858000"/>
          </a:xfrm>
          <a:prstGeom prst="rect">
            <a:avLst/>
          </a:prstGeom>
        </p:spPr>
      </p:pic>
      <p:sp>
        <p:nvSpPr>
          <p:cNvPr id="4" name="文本框 3"/>
          <p:cNvSpPr txBox="1"/>
          <p:nvPr/>
        </p:nvSpPr>
        <p:spPr>
          <a:xfrm>
            <a:off x="753745" y="1016635"/>
            <a:ext cx="10304780" cy="2227580"/>
          </a:xfrm>
          <a:prstGeom prst="rect">
            <a:avLst/>
          </a:prstGeom>
          <a:noFill/>
        </p:spPr>
        <p:txBody>
          <a:bodyPr wrap="square" rtlCol="0">
            <a:noAutofit/>
          </a:bodyPr>
          <a:lstStyle/>
          <a:p>
            <a:pPr algn="ctr"/>
            <a:r>
              <a:rPr lang="zh-CN" altLang="en-US" sz="4400" b="1" dirty="0" smtClean="0">
                <a:solidFill>
                  <a:srgbClr val="AB8033"/>
                </a:solidFill>
                <a:latin typeface="微软雅黑" panose="020B0503020204020204" pitchFamily="34" charset="-122"/>
                <a:ea typeface="微软雅黑" panose="020B0503020204020204" pitchFamily="34" charset="-122"/>
              </a:rPr>
              <a:t>Characterizing key agents in the</a:t>
            </a:r>
            <a:endParaRPr lang="zh-CN" altLang="en-US" sz="4400" b="1" dirty="0" smtClean="0">
              <a:solidFill>
                <a:srgbClr val="AB8033"/>
              </a:solidFill>
              <a:latin typeface="微软雅黑" panose="020B0503020204020204" pitchFamily="34" charset="-122"/>
              <a:ea typeface="微软雅黑" panose="020B0503020204020204" pitchFamily="34" charset="-122"/>
            </a:endParaRPr>
          </a:p>
          <a:p>
            <a:pPr algn="ctr"/>
            <a:r>
              <a:rPr lang="zh-CN" altLang="en-US" sz="4400" b="1" dirty="0" smtClean="0">
                <a:solidFill>
                  <a:srgbClr val="AB8033"/>
                </a:solidFill>
                <a:latin typeface="微软雅黑" panose="020B0503020204020204" pitchFamily="34" charset="-122"/>
                <a:ea typeface="微软雅黑" panose="020B0503020204020204" pitchFamily="34" charset="-122"/>
              </a:rPr>
              <a:t>cryptocurrency economy through blockchain</a:t>
            </a:r>
            <a:r>
              <a:rPr lang="en-US" altLang="zh-CN" sz="4400" b="1" dirty="0" smtClean="0">
                <a:solidFill>
                  <a:srgbClr val="AB8033"/>
                </a:solidFill>
                <a:latin typeface="微软雅黑" panose="020B0503020204020204" pitchFamily="34" charset="-122"/>
                <a:ea typeface="微软雅黑" panose="020B0503020204020204" pitchFamily="34" charset="-122"/>
              </a:rPr>
              <a:t> </a:t>
            </a:r>
            <a:r>
              <a:rPr lang="zh-CN" altLang="en-US" sz="4400" b="1" dirty="0" smtClean="0">
                <a:solidFill>
                  <a:srgbClr val="AB8033"/>
                </a:solidFill>
                <a:latin typeface="微软雅黑" panose="020B0503020204020204" pitchFamily="34" charset="-122"/>
                <a:ea typeface="微软雅黑" panose="020B0503020204020204" pitchFamily="34" charset="-122"/>
              </a:rPr>
              <a:t>transaction analysis</a:t>
            </a:r>
            <a:endParaRPr lang="zh-CN" altLang="en-US" sz="4400" b="1" dirty="0" smtClean="0">
              <a:solidFill>
                <a:srgbClr val="AB8033"/>
              </a:solidFill>
              <a:latin typeface="微软雅黑" panose="020B0503020204020204" pitchFamily="34" charset="-122"/>
              <a:ea typeface="微软雅黑" panose="020B0503020204020204" pitchFamily="34" charset="-122"/>
            </a:endParaRPr>
          </a:p>
        </p:txBody>
      </p:sp>
      <p:sp>
        <p:nvSpPr>
          <p:cNvPr id="5" name="矩形 4"/>
          <p:cNvSpPr/>
          <p:nvPr/>
        </p:nvSpPr>
        <p:spPr>
          <a:xfrm>
            <a:off x="2497455" y="4019550"/>
            <a:ext cx="7497445" cy="1432560"/>
          </a:xfrm>
          <a:prstGeom prst="rect">
            <a:avLst/>
          </a:prstGeom>
        </p:spPr>
        <p:txBody>
          <a:bodyPr wrap="square">
            <a:noAutofit/>
          </a:bodyPr>
          <a:lstStyle/>
          <a:p>
            <a:pPr algn="ctr"/>
            <a:r>
              <a:rPr lang="zh-CN" altLang="en-US" sz="1600" b="1" dirty="0" smtClean="0">
                <a:solidFill>
                  <a:schemeClr val="tx1"/>
                </a:solidFill>
                <a:effectLst/>
              </a:rPr>
              <a:t>作者：Xiao Fan Liu1* , Huan-Huan Ren2</a:t>
            </a:r>
            <a:r>
              <a:rPr lang="en-US" altLang="zh-CN" sz="1600" b="1" dirty="0" smtClean="0">
                <a:solidFill>
                  <a:schemeClr val="tx1"/>
                </a:solidFill>
                <a:effectLst/>
              </a:rPr>
              <a:t>, </a:t>
            </a:r>
            <a:r>
              <a:rPr lang="zh-CN" altLang="en-US" sz="1600" b="1" dirty="0" smtClean="0">
                <a:solidFill>
                  <a:schemeClr val="tx1"/>
                </a:solidFill>
                <a:effectLst/>
              </a:rPr>
              <a:t>Si-Hao Liu2 and Xian-Jian Jiang2</a:t>
            </a:r>
            <a:endParaRPr lang="zh-CN" altLang="en-US" sz="1600" b="1" dirty="0" smtClean="0">
              <a:solidFill>
                <a:schemeClr val="tx1"/>
              </a:solidFill>
              <a:effectLst/>
            </a:endParaRPr>
          </a:p>
          <a:p>
            <a:pPr algn="ctr"/>
            <a:r>
              <a:rPr lang="zh-CN" altLang="en-US" sz="1600" b="1" dirty="0" smtClean="0">
                <a:solidFill>
                  <a:schemeClr val="tx1"/>
                </a:solidFill>
                <a:effectLst/>
              </a:rPr>
              <a:t>1</a:t>
            </a:r>
            <a:r>
              <a:rPr lang="en-US" altLang="zh-CN" sz="1600" b="1" dirty="0" smtClean="0">
                <a:solidFill>
                  <a:schemeClr val="tx1"/>
                </a:solidFill>
                <a:effectLst/>
              </a:rPr>
              <a:t> </a:t>
            </a:r>
            <a:r>
              <a:rPr lang="zh-CN" altLang="en-US" sz="1600" b="1" dirty="0" smtClean="0">
                <a:solidFill>
                  <a:schemeClr val="tx1"/>
                </a:solidFill>
                <a:effectLst/>
              </a:rPr>
              <a:t>Web Mining Laboratory, Department of Media and Communication, City</a:t>
            </a:r>
            <a:r>
              <a:rPr lang="en-US" altLang="zh-CN" sz="1600" b="1" dirty="0" smtClean="0">
                <a:solidFill>
                  <a:schemeClr val="tx1"/>
                </a:solidFill>
                <a:effectLst/>
              </a:rPr>
              <a:t> </a:t>
            </a:r>
            <a:r>
              <a:rPr lang="zh-CN" altLang="en-US" sz="1600" b="1" dirty="0" smtClean="0">
                <a:solidFill>
                  <a:schemeClr val="tx1"/>
                </a:solidFill>
                <a:effectLst/>
              </a:rPr>
              <a:t>University of Hong Kong, 18 Tat Hong Avenue,</a:t>
            </a:r>
            <a:r>
              <a:rPr lang="en-US" altLang="zh-CN" sz="1600" b="1" dirty="0" smtClean="0">
                <a:solidFill>
                  <a:schemeClr val="tx1"/>
                </a:solidFill>
                <a:effectLst/>
              </a:rPr>
              <a:t> </a:t>
            </a:r>
            <a:r>
              <a:rPr lang="zh-CN" altLang="en-US" sz="1600" b="1" dirty="0" smtClean="0">
                <a:solidFill>
                  <a:schemeClr val="tx1"/>
                </a:solidFill>
                <a:effectLst/>
              </a:rPr>
              <a:t>Kowloon, Hong Kong SAR, China. </a:t>
            </a:r>
            <a:endParaRPr lang="zh-CN" altLang="en-US" sz="1600" b="1" dirty="0" smtClean="0">
              <a:solidFill>
                <a:schemeClr val="tx1"/>
              </a:solidFill>
              <a:effectLst/>
            </a:endParaRPr>
          </a:p>
          <a:p>
            <a:pPr algn="ctr"/>
            <a:r>
              <a:rPr lang="zh-CN" altLang="en-US" sz="1600" b="1" dirty="0" smtClean="0">
                <a:solidFill>
                  <a:schemeClr val="tx1"/>
                </a:solidFill>
                <a:effectLst/>
              </a:rPr>
              <a:t>2</a:t>
            </a:r>
            <a:r>
              <a:rPr lang="en-US" altLang="zh-CN" sz="1600" b="1" dirty="0" smtClean="0">
                <a:solidFill>
                  <a:schemeClr val="tx1"/>
                </a:solidFill>
                <a:effectLst/>
              </a:rPr>
              <a:t> </a:t>
            </a:r>
            <a:r>
              <a:rPr lang="zh-CN" altLang="en-US" sz="1600" b="1" dirty="0" smtClean="0">
                <a:solidFill>
                  <a:schemeClr val="tx1"/>
                </a:solidFill>
                <a:effectLst/>
              </a:rPr>
              <a:t>School of Computer Science and Engineering, Southeast University, 2 Dongnandaxue</a:t>
            </a:r>
            <a:r>
              <a:rPr lang="en-US" altLang="zh-CN" sz="1600" b="1" dirty="0" smtClean="0">
                <a:solidFill>
                  <a:schemeClr val="tx1"/>
                </a:solidFill>
                <a:effectLst/>
              </a:rPr>
              <a:t> </a:t>
            </a:r>
            <a:r>
              <a:rPr lang="zh-CN" altLang="en-US" sz="1600" b="1" dirty="0" smtClean="0">
                <a:solidFill>
                  <a:schemeClr val="tx1"/>
                </a:solidFill>
                <a:effectLst/>
              </a:rPr>
              <a:t>Road, 211189 Nanjing, China.</a:t>
            </a:r>
            <a:endParaRPr lang="zh-CN" altLang="en-US" sz="1600" b="1" dirty="0" smtClean="0">
              <a:solidFill>
                <a:schemeClr val="tx1"/>
              </a:solidFill>
              <a:effectLs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stretch>
            <a:fillRect/>
          </a:stretch>
        </p:blipFill>
        <p:spPr>
          <a:xfrm>
            <a:off x="-1057" y="0"/>
            <a:ext cx="12193057" cy="6858594"/>
          </a:xfrm>
          <a:prstGeom prst="rect">
            <a:avLst/>
          </a:prstGeom>
        </p:spPr>
      </p:pic>
      <p:grpSp>
        <p:nvGrpSpPr>
          <p:cNvPr id="18" name="组合 17"/>
          <p:cNvGrpSpPr/>
          <p:nvPr/>
        </p:nvGrpSpPr>
        <p:grpSpPr>
          <a:xfrm rot="5400000">
            <a:off x="4843827" y="-413320"/>
            <a:ext cx="2076751" cy="5490928"/>
            <a:chOff x="2293642" y="1806366"/>
            <a:chExt cx="2659521" cy="3232995"/>
          </a:xfrm>
        </p:grpSpPr>
        <p:sp>
          <p:nvSpPr>
            <p:cNvPr id="9" name="等腰三角形 8"/>
            <p:cNvSpPr/>
            <p:nvPr/>
          </p:nvSpPr>
          <p:spPr>
            <a:xfrm>
              <a:off x="4602359" y="1806366"/>
              <a:ext cx="350804" cy="223521"/>
            </a:xfrm>
            <a:prstGeom prst="triangle">
              <a:avLst/>
            </a:prstGeom>
            <a:solidFill>
              <a:srgbClr val="9068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a:off x="2293642" y="1806367"/>
              <a:ext cx="2484120" cy="3232994"/>
            </a:xfrm>
            <a:prstGeom prst="parallelogram">
              <a:avLst>
                <a:gd name="adj" fmla="val 12469"/>
              </a:avLst>
            </a:prstGeom>
            <a:solidFill>
              <a:srgbClr val="AB8033">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p:cNvSpPr txBox="1"/>
          <p:nvPr/>
        </p:nvSpPr>
        <p:spPr>
          <a:xfrm>
            <a:off x="2810135" y="3697305"/>
            <a:ext cx="5930862" cy="645160"/>
          </a:xfrm>
          <a:prstGeom prst="rect">
            <a:avLst/>
          </a:prstGeom>
          <a:noFill/>
        </p:spPr>
        <p:txBody>
          <a:bodyPr wrap="square" rtlCol="0">
            <a:spAutoFit/>
          </a:bodyPr>
          <a:lstStyle/>
          <a:p>
            <a:pPr algn="ctr"/>
            <a:r>
              <a:rPr lang="en-US" altLang="zh-CN" sz="3600" dirty="0">
                <a:solidFill>
                  <a:srgbClr val="AB8033"/>
                </a:solidFill>
                <a:latin typeface="微软雅黑" panose="020B0503020204020204" pitchFamily="34" charset="-122"/>
                <a:ea typeface="微软雅黑" panose="020B0503020204020204" pitchFamily="34" charset="-122"/>
              </a:rPr>
              <a:t>Data And Methods</a:t>
            </a:r>
            <a:endParaRPr lang="en-US" altLang="zh-CN" sz="3600" dirty="0">
              <a:solidFill>
                <a:srgbClr val="AB8033"/>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3046773" y="1188103"/>
            <a:ext cx="2728793" cy="1862048"/>
          </a:xfrm>
          <a:prstGeom prst="rect">
            <a:avLst/>
          </a:prstGeom>
          <a:noFill/>
        </p:spPr>
        <p:txBody>
          <a:bodyPr wrap="square" rtlCol="0">
            <a:spAutoFit/>
          </a:bodyPr>
          <a:lstStyle/>
          <a:p>
            <a:pPr algn="r"/>
            <a:r>
              <a:rPr lang="en-US" altLang="zh-CN" sz="11500" dirty="0" smtClean="0">
                <a:solidFill>
                  <a:schemeClr val="bg1"/>
                </a:solidFill>
                <a:latin typeface="方正姚体" panose="02010601030101010101" pitchFamily="2" charset="-122"/>
                <a:ea typeface="方正姚体" panose="02010601030101010101" pitchFamily="2" charset="-122"/>
              </a:rPr>
              <a:t>Part</a:t>
            </a:r>
            <a:endParaRPr lang="zh-CN" altLang="en-US" sz="11500" dirty="0">
              <a:solidFill>
                <a:schemeClr val="bg1"/>
              </a:solidFill>
              <a:latin typeface="方正姚体" panose="02010601030101010101" pitchFamily="2" charset="-122"/>
              <a:ea typeface="方正姚体" panose="02010601030101010101" pitchFamily="2" charset="-122"/>
            </a:endParaRPr>
          </a:p>
        </p:txBody>
      </p:sp>
      <p:sp>
        <p:nvSpPr>
          <p:cNvPr id="30" name="文本框 29"/>
          <p:cNvSpPr txBox="1"/>
          <p:nvPr/>
        </p:nvSpPr>
        <p:spPr>
          <a:xfrm>
            <a:off x="6445755" y="1188103"/>
            <a:ext cx="1965960" cy="1862048"/>
          </a:xfrm>
          <a:prstGeom prst="rect">
            <a:avLst/>
          </a:prstGeom>
          <a:noFill/>
        </p:spPr>
        <p:txBody>
          <a:bodyPr wrap="square" rtlCol="0">
            <a:spAutoFit/>
          </a:bodyPr>
          <a:lstStyle/>
          <a:p>
            <a:r>
              <a:rPr lang="en-US" altLang="zh-CN" sz="11500" dirty="0" smtClean="0">
                <a:solidFill>
                  <a:schemeClr val="bg1"/>
                </a:solidFill>
                <a:latin typeface="幼圆" panose="02010509060101010101" pitchFamily="49" charset="-122"/>
                <a:ea typeface="幼圆" panose="02010509060101010101" pitchFamily="49" charset="-122"/>
              </a:rPr>
              <a:t>03</a:t>
            </a:r>
            <a:endParaRPr lang="zh-CN" altLang="en-US" sz="11500" dirty="0">
              <a:solidFill>
                <a:schemeClr val="bg1"/>
              </a:solidFill>
              <a:latin typeface="幼圆" panose="02010509060101010101" pitchFamily="49" charset="-122"/>
              <a:ea typeface="幼圆" panose="02010509060101010101" pitchFamily="49"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929884" y="195320"/>
            <a:ext cx="3371580" cy="460375"/>
          </a:xfrm>
          <a:prstGeom prst="rect">
            <a:avLst/>
          </a:prstGeom>
          <a:noFill/>
        </p:spPr>
        <p:txBody>
          <a:bodyPr wrap="square" rtlCol="0">
            <a:spAutoFit/>
          </a:bodyPr>
          <a:lstStyle/>
          <a:p>
            <a:r>
              <a:rPr lang="en-US" altLang="zh-CN" sz="2400" dirty="0" smtClean="0">
                <a:solidFill>
                  <a:srgbClr val="AB8033"/>
                </a:solidFill>
                <a:latin typeface="微软雅黑" panose="020B0503020204020204" pitchFamily="34" charset="-122"/>
                <a:ea typeface="微软雅黑" panose="020B0503020204020204" pitchFamily="34" charset="-122"/>
              </a:rPr>
              <a:t>3 Data And Methods</a:t>
            </a:r>
            <a:endParaRPr lang="en-US" altLang="zh-CN" sz="2400" dirty="0" smtClean="0">
              <a:solidFill>
                <a:srgbClr val="AB8033"/>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0" y="173860"/>
            <a:ext cx="685366" cy="461665"/>
            <a:chOff x="0" y="173860"/>
            <a:chExt cx="685366" cy="694820"/>
          </a:xfrm>
        </p:grpSpPr>
        <p:sp>
          <p:nvSpPr>
            <p:cNvPr id="19" name="五边形 18"/>
            <p:cNvSpPr/>
            <p:nvPr/>
          </p:nvSpPr>
          <p:spPr>
            <a:xfrm>
              <a:off x="173620" y="173860"/>
              <a:ext cx="511746" cy="694820"/>
            </a:xfrm>
            <a:prstGeom prst="homePlate">
              <a:avLst/>
            </a:prstGeom>
            <a:solidFill>
              <a:srgbClr val="DA9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0" y="173860"/>
              <a:ext cx="81023" cy="694820"/>
            </a:xfrm>
            <a:prstGeom prst="rect">
              <a:avLst/>
            </a:prstGeom>
            <a:solidFill>
              <a:srgbClr val="DA9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685165" y="1783080"/>
            <a:ext cx="3676015" cy="2953385"/>
          </a:xfrm>
          <a:prstGeom prst="rect">
            <a:avLst/>
          </a:prstGeom>
          <a:noFill/>
        </p:spPr>
        <p:txBody>
          <a:bodyPr wrap="square" rtlCol="0">
            <a:spAutoFit/>
          </a:bodyPr>
          <a:p>
            <a:pPr marL="342900" indent="-342900" fontAlgn="auto">
              <a:lnSpc>
                <a:spcPct val="110000"/>
              </a:lnSpc>
              <a:spcAft>
                <a:spcPts val="1200"/>
              </a:spcAft>
              <a:buFont typeface="Arial" panose="020B0604020202020204" pitchFamily="34" charset="0"/>
              <a:buChar char="•"/>
            </a:pPr>
            <a:r>
              <a:rPr lang="zh-CN" altLang="en-US" sz="2000" b="1">
                <a:solidFill>
                  <a:schemeClr val="tx1"/>
                </a:solidFill>
              </a:rPr>
              <a:t>交易</a:t>
            </a:r>
            <a:r>
              <a:rPr lang="zh-CN" altLang="en-US" sz="2000">
                <a:solidFill>
                  <a:srgbClr val="CB9F51"/>
                </a:solidFill>
              </a:rPr>
              <a:t>可以简要分为三类：</a:t>
            </a:r>
            <a:r>
              <a:rPr lang="zh-CN" altLang="en-US" sz="2000" b="1">
                <a:solidFill>
                  <a:schemeClr val="tx1"/>
                </a:solidFill>
              </a:rPr>
              <a:t>以太币</a:t>
            </a:r>
            <a:r>
              <a:rPr lang="zh-CN" altLang="en-US" sz="2000">
                <a:solidFill>
                  <a:srgbClr val="CB9F51"/>
                </a:solidFill>
              </a:rPr>
              <a:t>（原生以太坊货币）转账、</a:t>
            </a:r>
            <a:r>
              <a:rPr lang="zh-CN" altLang="en-US" sz="2000" b="1">
                <a:solidFill>
                  <a:schemeClr val="tx1"/>
                </a:solidFill>
              </a:rPr>
              <a:t>代币</a:t>
            </a:r>
            <a:r>
              <a:rPr lang="zh-CN" altLang="en-US" sz="2000">
                <a:solidFill>
                  <a:srgbClr val="CB9F51"/>
                </a:solidFill>
              </a:rPr>
              <a:t>转账和</a:t>
            </a:r>
            <a:r>
              <a:rPr lang="zh-CN" altLang="en-US" sz="2000" b="1">
                <a:solidFill>
                  <a:schemeClr val="tx1"/>
                </a:solidFill>
              </a:rPr>
              <a:t>智能合约调用</a:t>
            </a:r>
            <a:r>
              <a:rPr lang="zh-CN" altLang="en-US" sz="2000">
                <a:solidFill>
                  <a:srgbClr val="CB9F51"/>
                </a:solidFill>
              </a:rPr>
              <a:t>。</a:t>
            </a:r>
            <a:endParaRPr lang="zh-CN" altLang="en-US" sz="2000">
              <a:solidFill>
                <a:srgbClr val="CB9F51"/>
              </a:solidFill>
            </a:endParaRPr>
          </a:p>
          <a:p>
            <a:pPr marL="342900" indent="-342900" fontAlgn="auto">
              <a:lnSpc>
                <a:spcPct val="110000"/>
              </a:lnSpc>
              <a:spcAft>
                <a:spcPts val="1200"/>
              </a:spcAft>
              <a:buFont typeface="Arial" panose="020B0604020202020204" pitchFamily="34" charset="0"/>
              <a:buChar char="•"/>
            </a:pPr>
            <a:r>
              <a:rPr lang="zh-CN" altLang="en-US" sz="2000">
                <a:solidFill>
                  <a:srgbClr val="CB9F51"/>
                </a:solidFill>
                <a:latin typeface="+mn-ea"/>
                <a:cs typeface="+mn-ea"/>
                <a:sym typeface="+mn-ea"/>
              </a:rPr>
              <a:t>由于许多加密货币经济活动仅涉及代币而不是以太币，在本研究中</a:t>
            </a:r>
            <a:r>
              <a:rPr lang="zh-CN" altLang="en-US" sz="2000" b="1">
                <a:latin typeface="+mn-ea"/>
                <a:cs typeface="+mn-ea"/>
                <a:sym typeface="+mn-ea"/>
              </a:rPr>
              <a:t>使用代币交易来研究经济代理行为</a:t>
            </a:r>
            <a:r>
              <a:rPr lang="zh-CN" altLang="en-US" sz="2000">
                <a:solidFill>
                  <a:srgbClr val="CB9F51"/>
                </a:solidFill>
                <a:latin typeface="+mn-ea"/>
                <a:cs typeface="+mn-ea"/>
                <a:sym typeface="+mn-ea"/>
              </a:rPr>
              <a:t>。</a:t>
            </a:r>
            <a:endParaRPr lang="zh-CN" altLang="en-US" sz="2000">
              <a:solidFill>
                <a:srgbClr val="CB9F51"/>
              </a:solidFill>
            </a:endParaRPr>
          </a:p>
        </p:txBody>
      </p:sp>
      <p:sp>
        <p:nvSpPr>
          <p:cNvPr id="3" name="Freeform: Shape 43"/>
          <p:cNvSpPr/>
          <p:nvPr>
            <p:custDataLst>
              <p:tags r:id="rId1"/>
            </p:custDataLst>
          </p:nvPr>
        </p:nvSpPr>
        <p:spPr>
          <a:xfrm>
            <a:off x="850664" y="938424"/>
            <a:ext cx="586202" cy="5862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A9E46"/>
          </a:solidFill>
          <a:ln w="12700" cap="flat">
            <a:noFill/>
            <a:miter lim="400000"/>
          </a:ln>
          <a:effectLst/>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lumMod val="65000"/>
                  <a:lumOff val="35000"/>
                </a:srgbClr>
              </a:solidFill>
              <a:effectLst/>
              <a:uLnTx/>
              <a:uFillTx/>
              <a:latin typeface="Arial" panose="020B0604020202020204"/>
            </a:endParaRPr>
          </a:p>
        </p:txBody>
      </p:sp>
      <p:sp>
        <p:nvSpPr>
          <p:cNvPr id="4" name="Freeform: Shape 50"/>
          <p:cNvSpPr/>
          <p:nvPr>
            <p:custDataLst>
              <p:tags r:id="rId2"/>
            </p:custDataLst>
          </p:nvPr>
        </p:nvSpPr>
        <p:spPr>
          <a:xfrm>
            <a:off x="1029776" y="1111961"/>
            <a:ext cx="227978" cy="239129"/>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lumMod val="65000"/>
                  <a:lumOff val="35000"/>
                </a:srgbClr>
              </a:solidFill>
              <a:effectLst/>
              <a:uLnTx/>
              <a:uFillTx/>
              <a:latin typeface="Arial" panose="020B0604020202020204"/>
            </a:endParaRPr>
          </a:p>
        </p:txBody>
      </p:sp>
      <p:sp>
        <p:nvSpPr>
          <p:cNvPr id="5" name="文本框 4"/>
          <p:cNvSpPr txBox="1"/>
          <p:nvPr/>
        </p:nvSpPr>
        <p:spPr>
          <a:xfrm>
            <a:off x="1580515" y="927735"/>
            <a:ext cx="4515485" cy="583565"/>
          </a:xfrm>
          <a:prstGeom prst="rect">
            <a:avLst/>
          </a:prstGeom>
          <a:noFill/>
        </p:spPr>
        <p:txBody>
          <a:bodyPr wrap="square" rtlCol="0">
            <a:spAutoFit/>
          </a:bodyPr>
          <a:p>
            <a:r>
              <a:rPr lang="en-US" sz="3200">
                <a:solidFill>
                  <a:srgbClr val="AB8033"/>
                </a:solidFill>
              </a:rPr>
              <a:t>3.1 </a:t>
            </a:r>
            <a:r>
              <a:rPr lang="zh-CN" altLang="en-US" sz="3200">
                <a:solidFill>
                  <a:srgbClr val="AB8033"/>
                </a:solidFill>
              </a:rPr>
              <a:t>区块链数据</a:t>
            </a:r>
            <a:endParaRPr lang="zh-CN" altLang="en-US" sz="3200">
              <a:solidFill>
                <a:srgbClr val="AB8033"/>
              </a:solidFill>
            </a:endParaRPr>
          </a:p>
        </p:txBody>
      </p:sp>
      <p:pic>
        <p:nvPicPr>
          <p:cNvPr id="6" name="图片 5"/>
          <p:cNvPicPr>
            <a:picLocks noChangeAspect="1"/>
          </p:cNvPicPr>
          <p:nvPr>
            <p:custDataLst>
              <p:tags r:id="rId3"/>
            </p:custDataLst>
          </p:nvPr>
        </p:nvPicPr>
        <p:blipFill>
          <a:blip r:embed="rId4"/>
          <a:stretch>
            <a:fillRect/>
          </a:stretch>
        </p:blipFill>
        <p:spPr>
          <a:xfrm>
            <a:off x="4714875" y="1094105"/>
            <a:ext cx="7086600" cy="3200400"/>
          </a:xfrm>
          <a:prstGeom prst="rect">
            <a:avLst/>
          </a:prstGeom>
        </p:spPr>
      </p:pic>
      <p:sp>
        <p:nvSpPr>
          <p:cNvPr id="7" name="文本框 6"/>
          <p:cNvSpPr txBox="1"/>
          <p:nvPr/>
        </p:nvSpPr>
        <p:spPr>
          <a:xfrm>
            <a:off x="685165" y="4838700"/>
            <a:ext cx="10555605" cy="1783715"/>
          </a:xfrm>
          <a:prstGeom prst="rect">
            <a:avLst/>
          </a:prstGeom>
          <a:noFill/>
        </p:spPr>
        <p:txBody>
          <a:bodyPr wrap="square" rtlCol="0">
            <a:spAutoFit/>
          </a:bodyPr>
          <a:p>
            <a:pPr marL="342900" indent="-342900" fontAlgn="auto">
              <a:lnSpc>
                <a:spcPct val="110000"/>
              </a:lnSpc>
              <a:spcAft>
                <a:spcPts val="1200"/>
              </a:spcAft>
              <a:buFont typeface="Arial" panose="020B0604020202020204" pitchFamily="34" charset="0"/>
              <a:buChar char="•"/>
            </a:pPr>
            <a:r>
              <a:rPr lang="zh-CN" altLang="en-US" sz="2000">
                <a:solidFill>
                  <a:srgbClr val="CB9F51"/>
                </a:solidFill>
                <a:latin typeface="+mn-ea"/>
                <a:cs typeface="+mn-ea"/>
              </a:rPr>
              <a:t>这张图是一个 ERC20 代币交易的示意图，展示了调用智能合约函数并生成代币转移的过程。图像分为三个部分：调用者、代币合约和</a:t>
            </a:r>
            <a:r>
              <a:rPr lang="en-US" altLang="zh-CN" sz="2000">
                <a:solidFill>
                  <a:srgbClr val="CB9F51"/>
                </a:solidFill>
                <a:latin typeface="+mn-ea"/>
                <a:cs typeface="+mn-ea"/>
              </a:rPr>
              <a:t> Log </a:t>
            </a:r>
            <a:r>
              <a:rPr lang="zh-CN" altLang="en-US" sz="2000">
                <a:solidFill>
                  <a:srgbClr val="CB9F51"/>
                </a:solidFill>
                <a:latin typeface="+mn-ea"/>
                <a:cs typeface="+mn-ea"/>
              </a:rPr>
              <a:t>。调用者部分显示了交易的参数，包括</a:t>
            </a:r>
            <a:r>
              <a:rPr lang="en-US" altLang="zh-CN" sz="2000">
                <a:solidFill>
                  <a:srgbClr val="CB9F51"/>
                </a:solidFill>
                <a:latin typeface="+mn-ea"/>
                <a:cs typeface="+mn-ea"/>
              </a:rPr>
              <a:t> from_address </a:t>
            </a:r>
            <a:r>
              <a:rPr lang="zh-CN" altLang="en-US" sz="2000">
                <a:solidFill>
                  <a:srgbClr val="CB9F51"/>
                </a:solidFill>
                <a:latin typeface="+mn-ea"/>
                <a:cs typeface="+mn-ea"/>
              </a:rPr>
              <a:t>、</a:t>
            </a:r>
            <a:r>
              <a:rPr lang="en-US" altLang="zh-CN" sz="2000">
                <a:solidFill>
                  <a:srgbClr val="CB9F51"/>
                </a:solidFill>
                <a:latin typeface="+mn-ea"/>
                <a:cs typeface="+mn-ea"/>
              </a:rPr>
              <a:t>to_address </a:t>
            </a:r>
            <a:r>
              <a:rPr lang="zh-CN" altLang="en-US" sz="2000">
                <a:solidFill>
                  <a:srgbClr val="CB9F51"/>
                </a:solidFill>
                <a:latin typeface="+mn-ea"/>
                <a:cs typeface="+mn-ea"/>
              </a:rPr>
              <a:t>和</a:t>
            </a:r>
            <a:r>
              <a:rPr lang="en-US" altLang="zh-CN" sz="2000">
                <a:solidFill>
                  <a:srgbClr val="CB9F51"/>
                </a:solidFill>
                <a:latin typeface="+mn-ea"/>
                <a:cs typeface="+mn-ea"/>
              </a:rPr>
              <a:t> value </a:t>
            </a:r>
            <a:r>
              <a:rPr lang="zh-CN" altLang="en-US" sz="2000">
                <a:solidFill>
                  <a:srgbClr val="CB9F51"/>
                </a:solidFill>
                <a:latin typeface="+mn-ea"/>
                <a:cs typeface="+mn-ea"/>
              </a:rPr>
              <a:t>。代币合约部分显示了从地址 B 到地址 D 生成值为 0.01 的代币转移的过程。日志部分显示了如果有效，则在区块链上记录交易。注意，地址 A 和 C 是相同的。</a:t>
            </a:r>
            <a:endParaRPr lang="zh-CN" altLang="en-US" sz="2000">
              <a:solidFill>
                <a:srgbClr val="CB9F51"/>
              </a:solidFill>
              <a:latin typeface="+mn-ea"/>
              <a:cs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0" y="173860"/>
            <a:ext cx="685366" cy="461665"/>
            <a:chOff x="0" y="173860"/>
            <a:chExt cx="685366" cy="694820"/>
          </a:xfrm>
        </p:grpSpPr>
        <p:sp>
          <p:nvSpPr>
            <p:cNvPr id="19" name="五边形 18"/>
            <p:cNvSpPr/>
            <p:nvPr/>
          </p:nvSpPr>
          <p:spPr>
            <a:xfrm>
              <a:off x="173620" y="173860"/>
              <a:ext cx="511746" cy="694820"/>
            </a:xfrm>
            <a:prstGeom prst="homePlate">
              <a:avLst/>
            </a:prstGeom>
            <a:solidFill>
              <a:srgbClr val="DA9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0" y="173860"/>
              <a:ext cx="81023" cy="694820"/>
            </a:xfrm>
            <a:prstGeom prst="rect">
              <a:avLst/>
            </a:prstGeom>
            <a:solidFill>
              <a:srgbClr val="DA9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685165" y="1490980"/>
            <a:ext cx="9316720" cy="768350"/>
          </a:xfrm>
          <a:prstGeom prst="rect">
            <a:avLst/>
          </a:prstGeom>
          <a:noFill/>
        </p:spPr>
        <p:txBody>
          <a:bodyPr wrap="square" rtlCol="0">
            <a:spAutoFit/>
          </a:bodyPr>
          <a:p>
            <a:pPr marL="342900" indent="-342900" fontAlgn="auto">
              <a:lnSpc>
                <a:spcPct val="110000"/>
              </a:lnSpc>
              <a:spcAft>
                <a:spcPts val="1200"/>
              </a:spcAft>
              <a:buFont typeface="Arial" panose="020B0604020202020204" pitchFamily="34" charset="0"/>
              <a:buChar char="•"/>
            </a:pPr>
            <a:r>
              <a:rPr lang="zh-CN" altLang="en-US" sz="2000">
                <a:solidFill>
                  <a:srgbClr val="CB9F51"/>
                </a:solidFill>
              </a:rPr>
              <a:t>中心化和去中心化交易所都是加密货币交易所，用户可以在其中用法定货币或其他加密货币买卖不同类型的加密货币。然而，它们存在显著差异。</a:t>
            </a:r>
            <a:endParaRPr lang="zh-CN" altLang="en-US" sz="2000">
              <a:solidFill>
                <a:srgbClr val="CB9F51"/>
              </a:solidFill>
            </a:endParaRPr>
          </a:p>
        </p:txBody>
      </p:sp>
      <p:sp>
        <p:nvSpPr>
          <p:cNvPr id="3" name="Freeform: Shape 43"/>
          <p:cNvSpPr/>
          <p:nvPr>
            <p:custDataLst>
              <p:tags r:id="rId1"/>
            </p:custDataLst>
          </p:nvPr>
        </p:nvSpPr>
        <p:spPr>
          <a:xfrm>
            <a:off x="850664" y="780309"/>
            <a:ext cx="586202" cy="5862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A9E46"/>
          </a:solidFill>
          <a:ln w="12700" cap="flat">
            <a:noFill/>
            <a:miter lim="400000"/>
          </a:ln>
          <a:effectLst/>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lumMod val="65000"/>
                  <a:lumOff val="35000"/>
                </a:srgbClr>
              </a:solidFill>
              <a:effectLst/>
              <a:uLnTx/>
              <a:uFillTx/>
              <a:latin typeface="Arial" panose="020B0604020202020204"/>
            </a:endParaRPr>
          </a:p>
        </p:txBody>
      </p:sp>
      <p:sp>
        <p:nvSpPr>
          <p:cNvPr id="4" name="Freeform: Shape 50"/>
          <p:cNvSpPr/>
          <p:nvPr>
            <p:custDataLst>
              <p:tags r:id="rId2"/>
            </p:custDataLst>
          </p:nvPr>
        </p:nvSpPr>
        <p:spPr>
          <a:xfrm>
            <a:off x="1029776" y="953846"/>
            <a:ext cx="227978" cy="239129"/>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lumMod val="65000"/>
                  <a:lumOff val="35000"/>
                </a:srgbClr>
              </a:solidFill>
              <a:effectLst/>
              <a:uLnTx/>
              <a:uFillTx/>
              <a:latin typeface="Arial" panose="020B0604020202020204"/>
            </a:endParaRPr>
          </a:p>
        </p:txBody>
      </p:sp>
      <p:sp>
        <p:nvSpPr>
          <p:cNvPr id="5" name="文本框 4"/>
          <p:cNvSpPr txBox="1"/>
          <p:nvPr/>
        </p:nvSpPr>
        <p:spPr>
          <a:xfrm>
            <a:off x="1580515" y="769620"/>
            <a:ext cx="4515485" cy="583565"/>
          </a:xfrm>
          <a:prstGeom prst="rect">
            <a:avLst/>
          </a:prstGeom>
          <a:noFill/>
        </p:spPr>
        <p:txBody>
          <a:bodyPr wrap="square" rtlCol="0">
            <a:spAutoFit/>
          </a:bodyPr>
          <a:p>
            <a:r>
              <a:rPr lang="en-US" sz="3200">
                <a:solidFill>
                  <a:srgbClr val="AB8033"/>
                </a:solidFill>
              </a:rPr>
              <a:t>3.2 </a:t>
            </a:r>
            <a:r>
              <a:rPr lang="zh-CN" altLang="en-US" sz="3200">
                <a:solidFill>
                  <a:srgbClr val="AB8033"/>
                </a:solidFill>
              </a:rPr>
              <a:t>交易所</a:t>
            </a:r>
            <a:r>
              <a:rPr lang="zh-CN" altLang="en-US" sz="3200">
                <a:solidFill>
                  <a:srgbClr val="AB8033"/>
                </a:solidFill>
              </a:rPr>
              <a:t>说明</a:t>
            </a:r>
            <a:endParaRPr lang="zh-CN" altLang="en-US" sz="3200">
              <a:solidFill>
                <a:srgbClr val="AB8033"/>
              </a:solidFill>
            </a:endParaRPr>
          </a:p>
        </p:txBody>
      </p:sp>
      <p:sp>
        <p:nvSpPr>
          <p:cNvPr id="6" name="文本框 5"/>
          <p:cNvSpPr txBox="1"/>
          <p:nvPr>
            <p:custDataLst>
              <p:tags r:id="rId3"/>
            </p:custDataLst>
          </p:nvPr>
        </p:nvSpPr>
        <p:spPr>
          <a:xfrm>
            <a:off x="1030214" y="195320"/>
            <a:ext cx="3371580" cy="460375"/>
          </a:xfrm>
          <a:prstGeom prst="rect">
            <a:avLst/>
          </a:prstGeom>
          <a:noFill/>
        </p:spPr>
        <p:txBody>
          <a:bodyPr wrap="square" rtlCol="0">
            <a:spAutoFit/>
          </a:bodyPr>
          <a:p>
            <a:r>
              <a:rPr lang="en-US" altLang="zh-CN" sz="2400" dirty="0" smtClean="0">
                <a:solidFill>
                  <a:srgbClr val="AB8033"/>
                </a:solidFill>
                <a:latin typeface="微软雅黑" panose="020B0503020204020204" pitchFamily="34" charset="-122"/>
                <a:ea typeface="微软雅黑" panose="020B0503020204020204" pitchFamily="34" charset="-122"/>
              </a:rPr>
              <a:t>3 Data And Methods</a:t>
            </a:r>
            <a:endParaRPr lang="en-US" altLang="zh-CN" sz="2400" dirty="0" smtClean="0">
              <a:solidFill>
                <a:srgbClr val="AB8033"/>
              </a:solidFill>
              <a:latin typeface="微软雅黑" panose="020B0503020204020204" pitchFamily="34" charset="-122"/>
              <a:ea typeface="微软雅黑" panose="020B0503020204020204" pitchFamily="34" charset="-122"/>
            </a:endParaRPr>
          </a:p>
        </p:txBody>
      </p:sp>
      <p:sp>
        <p:nvSpPr>
          <p:cNvPr id="8" name="AutoShape 15"/>
          <p:cNvSpPr>
            <a:spLocks noChangeArrowheads="1"/>
          </p:cNvSpPr>
          <p:nvPr>
            <p:custDataLst>
              <p:tags r:id="rId4"/>
            </p:custDataLst>
          </p:nvPr>
        </p:nvSpPr>
        <p:spPr bwMode="auto">
          <a:xfrm>
            <a:off x="3390246" y="2363603"/>
            <a:ext cx="3048000" cy="609600"/>
          </a:xfrm>
          <a:prstGeom prst="can">
            <a:avLst>
              <a:gd name="adj" fmla="val 27866"/>
            </a:avLst>
          </a:prstGeom>
          <a:solidFill>
            <a:srgbClr val="E0B473"/>
          </a:solidFill>
          <a:ln w="9525">
            <a:noFill/>
            <a:round/>
          </a:ln>
          <a:effectLst/>
        </p:spPr>
        <p:txBody>
          <a:bodyPr wrap="none" anchor="ctr"/>
          <a:p>
            <a:pPr>
              <a:defRPr/>
            </a:pPr>
            <a:endParaRPr lang="zh-CN" altLang="en-US" sz="1600" dirty="0"/>
          </a:p>
        </p:txBody>
      </p:sp>
      <p:sp>
        <p:nvSpPr>
          <p:cNvPr id="12" name="Text Box 20"/>
          <p:cNvSpPr txBox="1">
            <a:spLocks noChangeArrowheads="1"/>
          </p:cNvSpPr>
          <p:nvPr>
            <p:custDataLst>
              <p:tags r:id="rId5"/>
            </p:custDataLst>
          </p:nvPr>
        </p:nvSpPr>
        <p:spPr bwMode="auto">
          <a:xfrm>
            <a:off x="3548996" y="2557278"/>
            <a:ext cx="2730500" cy="368300"/>
          </a:xfrm>
          <a:prstGeom prst="rect">
            <a:avLst/>
          </a:prstGeom>
          <a:noFill/>
          <a:ln w="9525">
            <a:noFill/>
            <a:miter lim="800000"/>
          </a:ln>
        </p:spPr>
        <p:txBody>
          <a:bodyPr>
            <a:spAutoFit/>
          </a:bodyPr>
          <a:p>
            <a:pPr algn="ctr"/>
            <a:r>
              <a:rPr lang="zh-CN" altLang="en-US" b="1" dirty="0" smtClean="0">
                <a:solidFill>
                  <a:schemeClr val="bg1"/>
                </a:solidFill>
                <a:ea typeface="微软雅黑" panose="020B0503020204020204" pitchFamily="34" charset="-122"/>
              </a:rPr>
              <a:t>中心化交易所</a:t>
            </a:r>
            <a:endParaRPr lang="zh-CN" altLang="en-US" b="1" dirty="0" smtClean="0">
              <a:solidFill>
                <a:schemeClr val="bg1"/>
              </a:solidFill>
              <a:ea typeface="微软雅黑" panose="020B0503020204020204" pitchFamily="34" charset="-122"/>
            </a:endParaRPr>
          </a:p>
        </p:txBody>
      </p:sp>
      <p:sp>
        <p:nvSpPr>
          <p:cNvPr id="9" name="AutoShape 15"/>
          <p:cNvSpPr>
            <a:spLocks noChangeArrowheads="1"/>
          </p:cNvSpPr>
          <p:nvPr>
            <p:custDataLst>
              <p:tags r:id="rId6"/>
            </p:custDataLst>
          </p:nvPr>
        </p:nvSpPr>
        <p:spPr bwMode="auto">
          <a:xfrm>
            <a:off x="7655541" y="2363603"/>
            <a:ext cx="3048000" cy="609600"/>
          </a:xfrm>
          <a:prstGeom prst="can">
            <a:avLst>
              <a:gd name="adj" fmla="val 27866"/>
            </a:avLst>
          </a:prstGeom>
          <a:solidFill>
            <a:srgbClr val="E0B473"/>
          </a:solidFill>
          <a:ln w="9525">
            <a:noFill/>
            <a:round/>
          </a:ln>
          <a:effectLst/>
        </p:spPr>
        <p:txBody>
          <a:bodyPr wrap="none" anchor="ctr"/>
          <a:p>
            <a:pPr>
              <a:defRPr/>
            </a:pPr>
            <a:endParaRPr lang="zh-CN" altLang="en-US" sz="1600" dirty="0"/>
          </a:p>
        </p:txBody>
      </p:sp>
      <p:sp>
        <p:nvSpPr>
          <p:cNvPr id="10" name="Text Box 20"/>
          <p:cNvSpPr txBox="1">
            <a:spLocks noChangeArrowheads="1"/>
          </p:cNvSpPr>
          <p:nvPr>
            <p:custDataLst>
              <p:tags r:id="rId7"/>
            </p:custDataLst>
          </p:nvPr>
        </p:nvSpPr>
        <p:spPr bwMode="auto">
          <a:xfrm>
            <a:off x="7814291" y="2557278"/>
            <a:ext cx="2730500" cy="368300"/>
          </a:xfrm>
          <a:prstGeom prst="rect">
            <a:avLst/>
          </a:prstGeom>
          <a:noFill/>
          <a:ln w="9525">
            <a:noFill/>
            <a:miter lim="800000"/>
          </a:ln>
        </p:spPr>
        <p:txBody>
          <a:bodyPr>
            <a:spAutoFit/>
          </a:bodyPr>
          <a:p>
            <a:pPr algn="ctr"/>
            <a:r>
              <a:rPr lang="zh-CN" altLang="en-US" b="1" dirty="0" smtClean="0">
                <a:solidFill>
                  <a:schemeClr val="bg1"/>
                </a:solidFill>
                <a:ea typeface="微软雅黑" panose="020B0503020204020204" pitchFamily="34" charset="-122"/>
              </a:rPr>
              <a:t>去中心化交易所</a:t>
            </a:r>
            <a:endParaRPr lang="zh-CN" altLang="en-US" b="1" dirty="0" smtClean="0">
              <a:solidFill>
                <a:schemeClr val="bg1"/>
              </a:solidFill>
              <a:ea typeface="微软雅黑" panose="020B0503020204020204" pitchFamily="34" charset="-122"/>
            </a:endParaRPr>
          </a:p>
        </p:txBody>
      </p:sp>
      <p:sp>
        <p:nvSpPr>
          <p:cNvPr id="11" name="AutoShape 15"/>
          <p:cNvSpPr>
            <a:spLocks noChangeArrowheads="1"/>
          </p:cNvSpPr>
          <p:nvPr>
            <p:custDataLst>
              <p:tags r:id="rId8"/>
            </p:custDataLst>
          </p:nvPr>
        </p:nvSpPr>
        <p:spPr bwMode="auto">
          <a:xfrm>
            <a:off x="515620" y="3429000"/>
            <a:ext cx="1950720" cy="609600"/>
          </a:xfrm>
          <a:prstGeom prst="can">
            <a:avLst>
              <a:gd name="adj" fmla="val 27866"/>
            </a:avLst>
          </a:prstGeom>
          <a:solidFill>
            <a:srgbClr val="E0B473"/>
          </a:solidFill>
          <a:ln w="9525">
            <a:noFill/>
            <a:round/>
          </a:ln>
          <a:effectLst/>
        </p:spPr>
        <p:txBody>
          <a:bodyPr wrap="none" anchor="ctr"/>
          <a:p>
            <a:pPr>
              <a:defRPr/>
            </a:pPr>
            <a:endParaRPr lang="zh-CN" altLang="en-US" sz="1600" dirty="0"/>
          </a:p>
        </p:txBody>
      </p:sp>
      <p:sp>
        <p:nvSpPr>
          <p:cNvPr id="13" name="Text Box 20"/>
          <p:cNvSpPr txBox="1">
            <a:spLocks noChangeArrowheads="1"/>
          </p:cNvSpPr>
          <p:nvPr>
            <p:custDataLst>
              <p:tags r:id="rId9"/>
            </p:custDataLst>
          </p:nvPr>
        </p:nvSpPr>
        <p:spPr bwMode="auto">
          <a:xfrm>
            <a:off x="617220" y="3622675"/>
            <a:ext cx="1748155" cy="368300"/>
          </a:xfrm>
          <a:prstGeom prst="rect">
            <a:avLst/>
          </a:prstGeom>
          <a:noFill/>
          <a:ln w="9525">
            <a:noFill/>
            <a:miter lim="800000"/>
          </a:ln>
        </p:spPr>
        <p:txBody>
          <a:bodyPr wrap="square">
            <a:spAutoFit/>
          </a:bodyPr>
          <a:p>
            <a:pPr algn="ctr"/>
            <a:r>
              <a:rPr lang="zh-CN" altLang="en-US" b="1" dirty="0" smtClean="0">
                <a:solidFill>
                  <a:schemeClr val="bg1"/>
                </a:solidFill>
                <a:ea typeface="微软雅黑" panose="020B0503020204020204" pitchFamily="34" charset="-122"/>
              </a:rPr>
              <a:t>交易过程</a:t>
            </a:r>
            <a:endParaRPr lang="zh-CN" altLang="en-US" b="1" dirty="0" smtClean="0">
              <a:solidFill>
                <a:schemeClr val="bg1"/>
              </a:solidFill>
              <a:ea typeface="微软雅黑" panose="020B0503020204020204" pitchFamily="34" charset="-122"/>
            </a:endParaRPr>
          </a:p>
        </p:txBody>
      </p:sp>
      <p:sp>
        <p:nvSpPr>
          <p:cNvPr id="21" name="文本框 20"/>
          <p:cNvSpPr txBox="1"/>
          <p:nvPr/>
        </p:nvSpPr>
        <p:spPr>
          <a:xfrm>
            <a:off x="2833370" y="3223260"/>
            <a:ext cx="4079240" cy="1630045"/>
          </a:xfrm>
          <a:prstGeom prst="rect">
            <a:avLst/>
          </a:prstGeom>
          <a:noFill/>
        </p:spPr>
        <p:txBody>
          <a:bodyPr wrap="square" rtlCol="0">
            <a:spAutoFit/>
          </a:bodyPr>
          <a:p>
            <a:r>
              <a:rPr lang="zh-CN" altLang="en-US" sz="2000" b="1">
                <a:solidFill>
                  <a:schemeClr val="tx1"/>
                </a:solidFill>
              </a:rPr>
              <a:t>卖方首先将代币存入交易所的地址并生成卖出订单。然后，由交易所或用户自己（在柜台）将卖出订单与买入订单进行匹配。结算后，买方可以从交易所提取代币。</a:t>
            </a:r>
            <a:endParaRPr lang="zh-CN" altLang="en-US" sz="2000" b="1">
              <a:solidFill>
                <a:schemeClr val="tx1"/>
              </a:solidFill>
            </a:endParaRPr>
          </a:p>
        </p:txBody>
      </p:sp>
      <p:sp>
        <p:nvSpPr>
          <p:cNvPr id="22" name="AutoShape 15"/>
          <p:cNvSpPr>
            <a:spLocks noChangeArrowheads="1"/>
          </p:cNvSpPr>
          <p:nvPr>
            <p:custDataLst>
              <p:tags r:id="rId10"/>
            </p:custDataLst>
          </p:nvPr>
        </p:nvSpPr>
        <p:spPr bwMode="auto">
          <a:xfrm>
            <a:off x="515620" y="5462270"/>
            <a:ext cx="1950720" cy="609600"/>
          </a:xfrm>
          <a:prstGeom prst="can">
            <a:avLst>
              <a:gd name="adj" fmla="val 27866"/>
            </a:avLst>
          </a:prstGeom>
          <a:solidFill>
            <a:srgbClr val="E0B473"/>
          </a:solidFill>
          <a:ln w="9525">
            <a:noFill/>
            <a:round/>
          </a:ln>
          <a:effectLst/>
        </p:spPr>
        <p:txBody>
          <a:bodyPr wrap="none" anchor="ctr"/>
          <a:p>
            <a:pPr>
              <a:defRPr/>
            </a:pPr>
            <a:endParaRPr lang="zh-CN" altLang="en-US" sz="1600" dirty="0"/>
          </a:p>
        </p:txBody>
      </p:sp>
      <p:sp>
        <p:nvSpPr>
          <p:cNvPr id="23" name="Text Box 20"/>
          <p:cNvSpPr txBox="1">
            <a:spLocks noChangeArrowheads="1"/>
          </p:cNvSpPr>
          <p:nvPr>
            <p:custDataLst>
              <p:tags r:id="rId11"/>
            </p:custDataLst>
          </p:nvPr>
        </p:nvSpPr>
        <p:spPr bwMode="auto">
          <a:xfrm>
            <a:off x="617220" y="5655945"/>
            <a:ext cx="1748155" cy="368300"/>
          </a:xfrm>
          <a:prstGeom prst="rect">
            <a:avLst/>
          </a:prstGeom>
          <a:noFill/>
          <a:ln w="9525">
            <a:noFill/>
            <a:miter lim="800000"/>
          </a:ln>
        </p:spPr>
        <p:txBody>
          <a:bodyPr wrap="square">
            <a:spAutoFit/>
          </a:bodyPr>
          <a:p>
            <a:pPr algn="ctr"/>
            <a:r>
              <a:rPr lang="zh-CN" altLang="en-US" b="1" dirty="0" smtClean="0">
                <a:solidFill>
                  <a:schemeClr val="bg1"/>
                </a:solidFill>
                <a:ea typeface="微软雅黑" panose="020B0503020204020204" pitchFamily="34" charset="-122"/>
              </a:rPr>
              <a:t>例子</a:t>
            </a:r>
            <a:endParaRPr lang="zh-CN" altLang="en-US" b="1" dirty="0" smtClean="0">
              <a:solidFill>
                <a:schemeClr val="bg1"/>
              </a:solidFill>
              <a:ea typeface="微软雅黑" panose="020B0503020204020204" pitchFamily="34" charset="-122"/>
            </a:endParaRPr>
          </a:p>
        </p:txBody>
      </p:sp>
      <p:sp>
        <p:nvSpPr>
          <p:cNvPr id="24" name="文本框 23"/>
          <p:cNvSpPr txBox="1"/>
          <p:nvPr/>
        </p:nvSpPr>
        <p:spPr>
          <a:xfrm>
            <a:off x="3715385" y="5617210"/>
            <a:ext cx="2399030" cy="460375"/>
          </a:xfrm>
          <a:prstGeom prst="rect">
            <a:avLst/>
          </a:prstGeom>
          <a:noFill/>
        </p:spPr>
        <p:txBody>
          <a:bodyPr wrap="square" rtlCol="0">
            <a:spAutoFit/>
          </a:bodyPr>
          <a:p>
            <a:r>
              <a:rPr lang="en-US" altLang="zh-CN" sz="2400">
                <a:solidFill>
                  <a:srgbClr val="CB9F51"/>
                </a:solidFill>
              </a:rPr>
              <a:t>Binance</a:t>
            </a:r>
            <a:r>
              <a:rPr lang="zh-CN" altLang="en-US" sz="2400">
                <a:solidFill>
                  <a:srgbClr val="CB9F51"/>
                </a:solidFill>
              </a:rPr>
              <a:t>、</a:t>
            </a:r>
            <a:r>
              <a:rPr lang="en-US" altLang="zh-CN" sz="2400">
                <a:solidFill>
                  <a:srgbClr val="CB9F51"/>
                </a:solidFill>
              </a:rPr>
              <a:t>Kraken</a:t>
            </a:r>
            <a:endParaRPr lang="en-US" altLang="zh-CN" sz="2400">
              <a:solidFill>
                <a:srgbClr val="CB9F51"/>
              </a:solidFill>
            </a:endParaRPr>
          </a:p>
        </p:txBody>
      </p:sp>
      <p:sp>
        <p:nvSpPr>
          <p:cNvPr id="26" name="文本框 25"/>
          <p:cNvSpPr txBox="1"/>
          <p:nvPr/>
        </p:nvSpPr>
        <p:spPr>
          <a:xfrm>
            <a:off x="7279640" y="3223260"/>
            <a:ext cx="4064000" cy="1630045"/>
          </a:xfrm>
          <a:prstGeom prst="rect">
            <a:avLst/>
          </a:prstGeom>
          <a:noFill/>
        </p:spPr>
        <p:txBody>
          <a:bodyPr wrap="square" rtlCol="0">
            <a:spAutoFit/>
          </a:bodyPr>
          <a:p>
            <a:r>
              <a:rPr lang="zh-CN" altLang="en-US" sz="2000" b="1">
                <a:solidFill>
                  <a:schemeClr val="tx1"/>
                </a:solidFill>
              </a:rPr>
              <a:t>去中心化交易所的用户直接与交易所打交道。去中心化交易所维护不同的加密货币池，并通过算法设置上市价格。买家从池中购买代币，卖家将代币出售到池中。</a:t>
            </a:r>
            <a:endParaRPr lang="zh-CN" altLang="en-US" sz="2000" b="1">
              <a:solidFill>
                <a:schemeClr val="tx1"/>
              </a:solidFill>
            </a:endParaRPr>
          </a:p>
        </p:txBody>
      </p:sp>
      <p:sp>
        <p:nvSpPr>
          <p:cNvPr id="27" name="文本框 26"/>
          <p:cNvSpPr txBox="1"/>
          <p:nvPr/>
        </p:nvSpPr>
        <p:spPr>
          <a:xfrm>
            <a:off x="7363460" y="5673090"/>
            <a:ext cx="3896995" cy="398780"/>
          </a:xfrm>
          <a:prstGeom prst="rect">
            <a:avLst/>
          </a:prstGeom>
          <a:noFill/>
        </p:spPr>
        <p:txBody>
          <a:bodyPr wrap="square" rtlCol="0">
            <a:spAutoFit/>
          </a:bodyPr>
          <a:p>
            <a:r>
              <a:rPr lang="zh-CN" altLang="en-US" sz="2000">
                <a:solidFill>
                  <a:srgbClr val="CB9F51"/>
                </a:solidFill>
              </a:rPr>
              <a:t>Bancor、KyberNetwork 和 Uniswap</a:t>
            </a:r>
            <a:endParaRPr lang="zh-CN" altLang="en-US" sz="2000">
              <a:solidFill>
                <a:srgbClr val="CB9F5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0" y="173860"/>
            <a:ext cx="685366" cy="461665"/>
            <a:chOff x="0" y="173860"/>
            <a:chExt cx="685366" cy="694820"/>
          </a:xfrm>
        </p:grpSpPr>
        <p:sp>
          <p:nvSpPr>
            <p:cNvPr id="19" name="五边形 18"/>
            <p:cNvSpPr/>
            <p:nvPr/>
          </p:nvSpPr>
          <p:spPr>
            <a:xfrm>
              <a:off x="173620" y="173860"/>
              <a:ext cx="511746" cy="694820"/>
            </a:xfrm>
            <a:prstGeom prst="homePlate">
              <a:avLst/>
            </a:prstGeom>
            <a:solidFill>
              <a:srgbClr val="DA9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0" y="173860"/>
              <a:ext cx="81023" cy="694820"/>
            </a:xfrm>
            <a:prstGeom prst="rect">
              <a:avLst/>
            </a:prstGeom>
            <a:solidFill>
              <a:srgbClr val="DA9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685165" y="1490980"/>
            <a:ext cx="9316720" cy="4487545"/>
          </a:xfrm>
          <a:prstGeom prst="rect">
            <a:avLst/>
          </a:prstGeom>
          <a:noFill/>
        </p:spPr>
        <p:txBody>
          <a:bodyPr wrap="square" rtlCol="0">
            <a:noAutofit/>
          </a:bodyPr>
          <a:p>
            <a:pPr marL="342900" indent="-342900" fontAlgn="auto">
              <a:lnSpc>
                <a:spcPct val="110000"/>
              </a:lnSpc>
              <a:spcAft>
                <a:spcPts val="1200"/>
              </a:spcAft>
              <a:buFont typeface="Arial" panose="020B0604020202020204" pitchFamily="34" charset="0"/>
              <a:buChar char="•"/>
            </a:pPr>
            <a:r>
              <a:rPr lang="zh-CN" altLang="en-US" sz="2400" b="1">
                <a:solidFill>
                  <a:schemeClr val="tx1"/>
                </a:solidFill>
              </a:rPr>
              <a:t>我的理解：</a:t>
            </a:r>
            <a:r>
              <a:rPr lang="zh-CN" altLang="en-US" sz="2400">
                <a:solidFill>
                  <a:srgbClr val="CB9F51"/>
                </a:solidFill>
              </a:rPr>
              <a:t>交易所其实是与以太坊以太币本身分离的，是两套系统。</a:t>
            </a:r>
            <a:endParaRPr lang="zh-CN" altLang="en-US" sz="2400">
              <a:solidFill>
                <a:srgbClr val="CB9F51"/>
              </a:solidFill>
            </a:endParaRPr>
          </a:p>
          <a:p>
            <a:pPr marL="800100" lvl="1" indent="-342900" fontAlgn="auto">
              <a:lnSpc>
                <a:spcPct val="110000"/>
              </a:lnSpc>
              <a:spcAft>
                <a:spcPts val="1200"/>
              </a:spcAft>
              <a:buFont typeface="Arial" panose="020B0604020202020204" pitchFamily="34" charset="0"/>
              <a:buChar char="•"/>
            </a:pPr>
            <a:r>
              <a:rPr lang="zh-CN" altLang="en-US" sz="2400" b="1">
                <a:solidFill>
                  <a:schemeClr val="tx1"/>
                </a:solidFill>
              </a:rPr>
              <a:t>交易所</a:t>
            </a:r>
            <a:r>
              <a:rPr lang="zh-CN" altLang="en-US" sz="2400">
                <a:solidFill>
                  <a:srgbClr val="CB9F51"/>
                </a:solidFill>
              </a:rPr>
              <a:t>通过</a:t>
            </a:r>
            <a:r>
              <a:rPr lang="zh-CN" altLang="en-US" sz="2400" b="1">
                <a:solidFill>
                  <a:schemeClr val="tx1"/>
                </a:solidFill>
              </a:rPr>
              <a:t>算法</a:t>
            </a:r>
            <a:r>
              <a:rPr lang="zh-CN" altLang="en-US" sz="2400">
                <a:solidFill>
                  <a:srgbClr val="CB9F51"/>
                </a:solidFill>
              </a:rPr>
              <a:t>产生</a:t>
            </a:r>
            <a:r>
              <a:rPr lang="zh-CN" altLang="en-US" sz="2400" b="1">
                <a:solidFill>
                  <a:schemeClr val="tx1"/>
                </a:solidFill>
              </a:rPr>
              <a:t>以太币价格</a:t>
            </a:r>
            <a:r>
              <a:rPr lang="zh-CN" altLang="en-US" sz="2400">
                <a:solidFill>
                  <a:srgbClr val="CB9F51"/>
                </a:solidFill>
              </a:rPr>
              <a:t>，之后让买方和卖方买进卖出以太币（不论用现实中哪种货币进行买入卖出）；</a:t>
            </a:r>
            <a:endParaRPr lang="zh-CN" altLang="en-US" sz="2400">
              <a:solidFill>
                <a:srgbClr val="CB9F51"/>
              </a:solidFill>
            </a:endParaRPr>
          </a:p>
          <a:p>
            <a:pPr marL="800100" lvl="1" indent="-342900" fontAlgn="auto">
              <a:lnSpc>
                <a:spcPct val="110000"/>
              </a:lnSpc>
              <a:spcAft>
                <a:spcPts val="1200"/>
              </a:spcAft>
              <a:buFont typeface="Arial" panose="020B0604020202020204" pitchFamily="34" charset="0"/>
              <a:buChar char="•"/>
            </a:pPr>
            <a:r>
              <a:rPr lang="zh-CN" altLang="en-US" sz="2400" b="1">
                <a:solidFill>
                  <a:schemeClr val="tx1"/>
                </a:solidFill>
              </a:rPr>
              <a:t>以太坊以太币本身就是在规定的货币系统内进行交易，不能跨币种</a:t>
            </a:r>
            <a:r>
              <a:rPr lang="zh-CN" altLang="en-US" sz="2400">
                <a:solidFill>
                  <a:srgbClr val="CB9F51"/>
                </a:solidFill>
              </a:rPr>
              <a:t>，这是和交易所的区别。</a:t>
            </a:r>
            <a:endParaRPr lang="zh-CN" altLang="en-US" sz="2400">
              <a:solidFill>
                <a:srgbClr val="CB9F51"/>
              </a:solidFill>
            </a:endParaRPr>
          </a:p>
          <a:p>
            <a:pPr marL="800100" lvl="1" indent="-342900" fontAlgn="auto">
              <a:lnSpc>
                <a:spcPct val="110000"/>
              </a:lnSpc>
              <a:spcAft>
                <a:spcPts val="1200"/>
              </a:spcAft>
              <a:buFont typeface="Arial" panose="020B0604020202020204" pitchFamily="34" charset="0"/>
              <a:buChar char="•"/>
            </a:pPr>
            <a:r>
              <a:rPr lang="zh-CN" altLang="en-US" sz="2400">
                <a:solidFill>
                  <a:srgbClr val="CB9F51"/>
                </a:solidFill>
              </a:rPr>
              <a:t>现在要预测以太币价格，那应该更多关注</a:t>
            </a:r>
            <a:r>
              <a:rPr lang="zh-CN" altLang="en-US" sz="2400" b="1">
                <a:solidFill>
                  <a:schemeClr val="tx1"/>
                </a:solidFill>
              </a:rPr>
              <a:t>交易所相关的交易量，交易额，交易价值</a:t>
            </a:r>
            <a:r>
              <a:rPr lang="zh-CN" altLang="en-US" sz="2400">
                <a:solidFill>
                  <a:srgbClr val="CB9F51"/>
                </a:solidFill>
              </a:rPr>
              <a:t>，甚至如果有条件可以利用交易所内部的数据作为</a:t>
            </a:r>
            <a:r>
              <a:rPr lang="en-US" altLang="zh-CN" sz="2400">
                <a:solidFill>
                  <a:srgbClr val="CB9F51"/>
                </a:solidFill>
              </a:rPr>
              <a:t>X</a:t>
            </a:r>
            <a:r>
              <a:rPr lang="zh-CN" altLang="en-US" sz="2400">
                <a:solidFill>
                  <a:srgbClr val="CB9F51"/>
                </a:solidFill>
              </a:rPr>
              <a:t>进行预测。</a:t>
            </a:r>
            <a:endParaRPr lang="zh-CN" altLang="en-US" sz="2400">
              <a:solidFill>
                <a:srgbClr val="CB9F51"/>
              </a:solidFill>
            </a:endParaRPr>
          </a:p>
        </p:txBody>
      </p:sp>
      <p:sp>
        <p:nvSpPr>
          <p:cNvPr id="3" name="Freeform: Shape 43"/>
          <p:cNvSpPr/>
          <p:nvPr>
            <p:custDataLst>
              <p:tags r:id="rId1"/>
            </p:custDataLst>
          </p:nvPr>
        </p:nvSpPr>
        <p:spPr>
          <a:xfrm>
            <a:off x="850664" y="780309"/>
            <a:ext cx="586202" cy="5862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A9E46"/>
          </a:solidFill>
          <a:ln w="12700" cap="flat">
            <a:noFill/>
            <a:miter lim="400000"/>
          </a:ln>
          <a:effectLst/>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lumMod val="65000"/>
                  <a:lumOff val="35000"/>
                </a:srgbClr>
              </a:solidFill>
              <a:effectLst/>
              <a:uLnTx/>
              <a:uFillTx/>
              <a:latin typeface="Arial" panose="020B0604020202020204"/>
            </a:endParaRPr>
          </a:p>
        </p:txBody>
      </p:sp>
      <p:sp>
        <p:nvSpPr>
          <p:cNvPr id="4" name="Freeform: Shape 50"/>
          <p:cNvSpPr/>
          <p:nvPr>
            <p:custDataLst>
              <p:tags r:id="rId2"/>
            </p:custDataLst>
          </p:nvPr>
        </p:nvSpPr>
        <p:spPr>
          <a:xfrm>
            <a:off x="1029776" y="953846"/>
            <a:ext cx="227978" cy="239129"/>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lumMod val="65000"/>
                  <a:lumOff val="35000"/>
                </a:srgbClr>
              </a:solidFill>
              <a:effectLst/>
              <a:uLnTx/>
              <a:uFillTx/>
              <a:latin typeface="Arial" panose="020B0604020202020204"/>
            </a:endParaRPr>
          </a:p>
        </p:txBody>
      </p:sp>
      <p:sp>
        <p:nvSpPr>
          <p:cNvPr id="5" name="文本框 4"/>
          <p:cNvSpPr txBox="1"/>
          <p:nvPr/>
        </p:nvSpPr>
        <p:spPr>
          <a:xfrm>
            <a:off x="1580515" y="769620"/>
            <a:ext cx="4905375" cy="583565"/>
          </a:xfrm>
          <a:prstGeom prst="rect">
            <a:avLst/>
          </a:prstGeom>
          <a:noFill/>
        </p:spPr>
        <p:txBody>
          <a:bodyPr wrap="square" rtlCol="0">
            <a:spAutoFit/>
          </a:bodyPr>
          <a:p>
            <a:r>
              <a:rPr lang="en-US" sz="3200">
                <a:solidFill>
                  <a:srgbClr val="AB8033"/>
                </a:solidFill>
              </a:rPr>
              <a:t>3.2 </a:t>
            </a:r>
            <a:r>
              <a:rPr lang="zh-CN" altLang="en-US" sz="3200">
                <a:solidFill>
                  <a:srgbClr val="AB8033"/>
                </a:solidFill>
              </a:rPr>
              <a:t>交易所说明</a:t>
            </a:r>
            <a:endParaRPr lang="zh-CN" altLang="en-US" sz="3200">
              <a:solidFill>
                <a:srgbClr val="AB8033"/>
              </a:solidFill>
            </a:endParaRPr>
          </a:p>
        </p:txBody>
      </p:sp>
      <p:sp>
        <p:nvSpPr>
          <p:cNvPr id="6" name="文本框 5"/>
          <p:cNvSpPr txBox="1"/>
          <p:nvPr>
            <p:custDataLst>
              <p:tags r:id="rId3"/>
            </p:custDataLst>
          </p:nvPr>
        </p:nvSpPr>
        <p:spPr>
          <a:xfrm>
            <a:off x="1030214" y="195320"/>
            <a:ext cx="3371580" cy="460375"/>
          </a:xfrm>
          <a:prstGeom prst="rect">
            <a:avLst/>
          </a:prstGeom>
          <a:noFill/>
        </p:spPr>
        <p:txBody>
          <a:bodyPr wrap="square" rtlCol="0">
            <a:spAutoFit/>
          </a:bodyPr>
          <a:p>
            <a:r>
              <a:rPr lang="en-US" altLang="zh-CN" sz="2400" dirty="0" smtClean="0">
                <a:solidFill>
                  <a:srgbClr val="AB8033"/>
                </a:solidFill>
                <a:latin typeface="微软雅黑" panose="020B0503020204020204" pitchFamily="34" charset="-122"/>
                <a:ea typeface="微软雅黑" panose="020B0503020204020204" pitchFamily="34" charset="-122"/>
              </a:rPr>
              <a:t>3 Data And Methods</a:t>
            </a:r>
            <a:endParaRPr lang="en-US" altLang="zh-CN" sz="2400" dirty="0" smtClean="0">
              <a:solidFill>
                <a:srgbClr val="AB8033"/>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0" y="173860"/>
            <a:ext cx="685366" cy="461665"/>
            <a:chOff x="0" y="173860"/>
            <a:chExt cx="685366" cy="694820"/>
          </a:xfrm>
        </p:grpSpPr>
        <p:sp>
          <p:nvSpPr>
            <p:cNvPr id="19" name="五边形 18"/>
            <p:cNvSpPr/>
            <p:nvPr/>
          </p:nvSpPr>
          <p:spPr>
            <a:xfrm>
              <a:off x="173620" y="173860"/>
              <a:ext cx="511746" cy="694820"/>
            </a:xfrm>
            <a:prstGeom prst="homePlate">
              <a:avLst/>
            </a:prstGeom>
            <a:solidFill>
              <a:srgbClr val="DA9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0" y="173860"/>
              <a:ext cx="81023" cy="694820"/>
            </a:xfrm>
            <a:prstGeom prst="rect">
              <a:avLst/>
            </a:prstGeom>
            <a:solidFill>
              <a:srgbClr val="DA9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439420" y="3362325"/>
            <a:ext cx="4262120" cy="3261360"/>
          </a:xfrm>
          <a:prstGeom prst="rect">
            <a:avLst/>
          </a:prstGeom>
          <a:noFill/>
        </p:spPr>
        <p:txBody>
          <a:bodyPr wrap="square" rtlCol="0">
            <a:spAutoFit/>
          </a:bodyPr>
          <a:p>
            <a:pPr marL="342900" indent="-342900" fontAlgn="auto">
              <a:lnSpc>
                <a:spcPct val="110000"/>
              </a:lnSpc>
              <a:spcAft>
                <a:spcPts val="1200"/>
              </a:spcAft>
              <a:buFont typeface="Arial" panose="020B0604020202020204" pitchFamily="34" charset="0"/>
              <a:buChar char="•"/>
            </a:pPr>
            <a:r>
              <a:rPr lang="zh-CN" altLang="en-US" sz="2000" b="1">
                <a:solidFill>
                  <a:schemeClr val="tx1"/>
                </a:solidFill>
              </a:rPr>
              <a:t>空投服务</a:t>
            </a:r>
            <a:r>
              <a:rPr lang="zh-CN" altLang="en-US" sz="2000">
                <a:solidFill>
                  <a:srgbClr val="CB9F51"/>
                </a:solidFill>
              </a:rPr>
              <a:t>代表为广告目的向加密货币用户免费分发令牌的地址</a:t>
            </a:r>
            <a:endParaRPr lang="zh-CN" altLang="en-US" sz="2000">
              <a:solidFill>
                <a:srgbClr val="CB9F51"/>
              </a:solidFill>
            </a:endParaRPr>
          </a:p>
          <a:p>
            <a:pPr marL="342900" indent="-342900" fontAlgn="auto">
              <a:lnSpc>
                <a:spcPct val="110000"/>
              </a:lnSpc>
              <a:spcAft>
                <a:spcPts val="1200"/>
              </a:spcAft>
              <a:buFont typeface="Arial" panose="020B0604020202020204" pitchFamily="34" charset="0"/>
              <a:buChar char="•"/>
            </a:pPr>
            <a:r>
              <a:rPr lang="zh-CN" altLang="en-US" sz="2000" b="1">
                <a:solidFill>
                  <a:schemeClr val="tx1"/>
                </a:solidFill>
              </a:rPr>
              <a:t>游戏服务</a:t>
            </a:r>
            <a:r>
              <a:rPr lang="zh-CN" altLang="en-US" sz="2000">
                <a:solidFill>
                  <a:srgbClr val="CB9F51"/>
                </a:solidFill>
              </a:rPr>
              <a:t>代表赌博或娱乐游戏组织者使用的地址。</a:t>
            </a:r>
            <a:endParaRPr lang="zh-CN" altLang="en-US" sz="2000">
              <a:solidFill>
                <a:srgbClr val="CB9F51"/>
              </a:solidFill>
            </a:endParaRPr>
          </a:p>
          <a:p>
            <a:pPr marL="342900" indent="-342900" fontAlgn="auto">
              <a:lnSpc>
                <a:spcPct val="110000"/>
              </a:lnSpc>
              <a:spcAft>
                <a:spcPts val="1200"/>
              </a:spcAft>
              <a:buFont typeface="Arial" panose="020B0604020202020204" pitchFamily="34" charset="0"/>
              <a:buChar char="•"/>
            </a:pPr>
            <a:r>
              <a:rPr lang="zh-CN" altLang="en-US" sz="2000">
                <a:solidFill>
                  <a:srgbClr val="CB9F51"/>
                </a:solidFill>
              </a:rPr>
              <a:t>还有更多的地址类型，本文没有研究，因为与经济活动关系不大。</a:t>
            </a:r>
            <a:endParaRPr lang="zh-CN" altLang="en-US" sz="2000">
              <a:solidFill>
                <a:srgbClr val="CB9F51"/>
              </a:solidFill>
            </a:endParaRPr>
          </a:p>
          <a:p>
            <a:pPr marL="342900" indent="-342900" fontAlgn="auto">
              <a:lnSpc>
                <a:spcPct val="110000"/>
              </a:lnSpc>
              <a:spcAft>
                <a:spcPts val="1200"/>
              </a:spcAft>
              <a:buFont typeface="Arial" panose="020B0604020202020204" pitchFamily="34" charset="0"/>
              <a:buChar char="•"/>
            </a:pPr>
            <a:r>
              <a:rPr lang="zh-CN" altLang="en-US" sz="2000" b="1">
                <a:sym typeface="+mn-ea"/>
              </a:rPr>
              <a:t>这些其他的标签应该与以太币预测没有很大关联</a:t>
            </a:r>
            <a:endParaRPr lang="zh-CN" altLang="en-US" sz="2000" b="1">
              <a:solidFill>
                <a:srgbClr val="CB9F51"/>
              </a:solidFill>
            </a:endParaRPr>
          </a:p>
        </p:txBody>
      </p:sp>
      <p:sp>
        <p:nvSpPr>
          <p:cNvPr id="3" name="Freeform: Shape 43"/>
          <p:cNvSpPr/>
          <p:nvPr>
            <p:custDataLst>
              <p:tags r:id="rId1"/>
            </p:custDataLst>
          </p:nvPr>
        </p:nvSpPr>
        <p:spPr>
          <a:xfrm>
            <a:off x="850664" y="1080029"/>
            <a:ext cx="586202" cy="5862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A9E46"/>
          </a:solidFill>
          <a:ln w="12700" cap="flat">
            <a:noFill/>
            <a:miter lim="400000"/>
          </a:ln>
          <a:effectLst/>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lumMod val="65000"/>
                  <a:lumOff val="35000"/>
                </a:srgbClr>
              </a:solidFill>
              <a:effectLst/>
              <a:uLnTx/>
              <a:uFillTx/>
              <a:latin typeface="Arial" panose="020B0604020202020204"/>
            </a:endParaRPr>
          </a:p>
        </p:txBody>
      </p:sp>
      <p:sp>
        <p:nvSpPr>
          <p:cNvPr id="4" name="Freeform: Shape 50"/>
          <p:cNvSpPr/>
          <p:nvPr>
            <p:custDataLst>
              <p:tags r:id="rId2"/>
            </p:custDataLst>
          </p:nvPr>
        </p:nvSpPr>
        <p:spPr>
          <a:xfrm>
            <a:off x="1029776" y="1253566"/>
            <a:ext cx="227978" cy="239129"/>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lumMod val="65000"/>
                  <a:lumOff val="35000"/>
                </a:srgbClr>
              </a:solidFill>
              <a:effectLst/>
              <a:uLnTx/>
              <a:uFillTx/>
              <a:latin typeface="Arial" panose="020B0604020202020204"/>
            </a:endParaRPr>
          </a:p>
        </p:txBody>
      </p:sp>
      <p:sp>
        <p:nvSpPr>
          <p:cNvPr id="5" name="文本框 4"/>
          <p:cNvSpPr txBox="1"/>
          <p:nvPr/>
        </p:nvSpPr>
        <p:spPr>
          <a:xfrm>
            <a:off x="1580515" y="1069340"/>
            <a:ext cx="4905375" cy="583565"/>
          </a:xfrm>
          <a:prstGeom prst="rect">
            <a:avLst/>
          </a:prstGeom>
          <a:noFill/>
        </p:spPr>
        <p:txBody>
          <a:bodyPr wrap="square" rtlCol="0">
            <a:spAutoFit/>
          </a:bodyPr>
          <a:p>
            <a:r>
              <a:rPr lang="en-US" sz="3200">
                <a:solidFill>
                  <a:srgbClr val="AB8033"/>
                </a:solidFill>
              </a:rPr>
              <a:t>3.2 </a:t>
            </a:r>
            <a:r>
              <a:rPr lang="zh-CN" altLang="en-US" sz="3200">
                <a:solidFill>
                  <a:srgbClr val="AB8033"/>
                </a:solidFill>
              </a:rPr>
              <a:t>其他标签</a:t>
            </a:r>
            <a:r>
              <a:rPr lang="zh-CN" altLang="en-US" sz="3200">
                <a:solidFill>
                  <a:srgbClr val="AB8033"/>
                </a:solidFill>
              </a:rPr>
              <a:t>说明</a:t>
            </a:r>
            <a:endParaRPr lang="zh-CN" altLang="en-US" sz="3200">
              <a:solidFill>
                <a:srgbClr val="AB8033"/>
              </a:solidFill>
            </a:endParaRPr>
          </a:p>
        </p:txBody>
      </p:sp>
      <p:sp>
        <p:nvSpPr>
          <p:cNvPr id="6" name="文本框 5"/>
          <p:cNvSpPr txBox="1"/>
          <p:nvPr>
            <p:custDataLst>
              <p:tags r:id="rId3"/>
            </p:custDataLst>
          </p:nvPr>
        </p:nvSpPr>
        <p:spPr>
          <a:xfrm>
            <a:off x="1030214" y="195320"/>
            <a:ext cx="3371580" cy="460375"/>
          </a:xfrm>
          <a:prstGeom prst="rect">
            <a:avLst/>
          </a:prstGeom>
          <a:noFill/>
        </p:spPr>
        <p:txBody>
          <a:bodyPr wrap="square" rtlCol="0">
            <a:spAutoFit/>
          </a:bodyPr>
          <a:p>
            <a:r>
              <a:rPr lang="en-US" altLang="zh-CN" sz="2400" dirty="0" smtClean="0">
                <a:solidFill>
                  <a:srgbClr val="AB8033"/>
                </a:solidFill>
                <a:latin typeface="微软雅黑" panose="020B0503020204020204" pitchFamily="34" charset="-122"/>
                <a:ea typeface="微软雅黑" panose="020B0503020204020204" pitchFamily="34" charset="-122"/>
              </a:rPr>
              <a:t>3 Data And Methods</a:t>
            </a:r>
            <a:endParaRPr lang="en-US" altLang="zh-CN" sz="2400" dirty="0" smtClean="0">
              <a:solidFill>
                <a:srgbClr val="AB8033"/>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custDataLst>
              <p:tags r:id="rId4"/>
            </p:custDataLst>
          </p:nvPr>
        </p:nvPicPr>
        <p:blipFill>
          <a:blip r:embed="rId5"/>
          <a:stretch>
            <a:fillRect/>
          </a:stretch>
        </p:blipFill>
        <p:spPr>
          <a:xfrm>
            <a:off x="4701540" y="3723005"/>
            <a:ext cx="7324725" cy="2539365"/>
          </a:xfrm>
          <a:prstGeom prst="rect">
            <a:avLst/>
          </a:prstGeom>
        </p:spPr>
      </p:pic>
      <p:sp>
        <p:nvSpPr>
          <p:cNvPr id="10" name="文本框 9"/>
          <p:cNvSpPr txBox="1"/>
          <p:nvPr/>
        </p:nvSpPr>
        <p:spPr>
          <a:xfrm>
            <a:off x="439420" y="1762760"/>
            <a:ext cx="11065510" cy="1599565"/>
          </a:xfrm>
          <a:prstGeom prst="rect">
            <a:avLst/>
          </a:prstGeom>
          <a:noFill/>
        </p:spPr>
        <p:txBody>
          <a:bodyPr wrap="square" rtlCol="0">
            <a:spAutoFit/>
          </a:bodyPr>
          <a:p>
            <a:pPr marL="342900" indent="-342900" fontAlgn="auto">
              <a:lnSpc>
                <a:spcPct val="110000"/>
              </a:lnSpc>
              <a:spcAft>
                <a:spcPts val="1200"/>
              </a:spcAft>
              <a:buFont typeface="Arial" panose="020B0604020202020204" pitchFamily="34" charset="0"/>
              <a:buChar char="•"/>
            </a:pPr>
            <a:r>
              <a:rPr lang="zh-CN" altLang="en-US" sz="2000" b="1">
                <a:sym typeface="+mn-ea"/>
              </a:rPr>
              <a:t>钱包</a:t>
            </a:r>
            <a:r>
              <a:rPr lang="zh-CN" altLang="en-US" sz="2000">
                <a:solidFill>
                  <a:srgbClr val="CB9F51"/>
                </a:solidFill>
                <a:sym typeface="+mn-ea"/>
              </a:rPr>
              <a:t>代表在线加密货币银行服务（应该是指类似现实的银行的服务）用户在其中存入加密货币和代币</a:t>
            </a:r>
            <a:endParaRPr lang="zh-CN" altLang="en-US" sz="2000">
              <a:solidFill>
                <a:srgbClr val="CB9F51"/>
              </a:solidFill>
            </a:endParaRPr>
          </a:p>
          <a:p>
            <a:pPr marL="342900" indent="-342900" fontAlgn="auto">
              <a:lnSpc>
                <a:spcPct val="110000"/>
              </a:lnSpc>
              <a:spcAft>
                <a:spcPts val="1200"/>
              </a:spcAft>
              <a:buFont typeface="Arial" panose="020B0604020202020204" pitchFamily="34" charset="0"/>
              <a:buChar char="•"/>
            </a:pPr>
            <a:r>
              <a:rPr lang="zh-CN" altLang="en-US" sz="2000" b="1">
                <a:sym typeface="+mn-ea"/>
              </a:rPr>
              <a:t>代币发行人</a:t>
            </a:r>
            <a:r>
              <a:rPr lang="zh-CN" altLang="en-US" sz="2000">
                <a:solidFill>
                  <a:srgbClr val="CB9F51"/>
                </a:solidFill>
                <a:sym typeface="+mn-ea"/>
              </a:rPr>
              <a:t>代表用于通过筹款活动向投资者出售代币的广告，例如首次代币发行、首次交易所发行和安全令牌提供</a:t>
            </a:r>
            <a:endParaRPr lang="zh-CN" altLang="en-US" sz="2000">
              <a:solidFill>
                <a:srgbClr val="CB9F51"/>
              </a:solidFill>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0" y="173860"/>
            <a:ext cx="685366" cy="461665"/>
            <a:chOff x="0" y="173860"/>
            <a:chExt cx="685366" cy="694820"/>
          </a:xfrm>
        </p:grpSpPr>
        <p:sp>
          <p:nvSpPr>
            <p:cNvPr id="19" name="五边形 18"/>
            <p:cNvSpPr/>
            <p:nvPr/>
          </p:nvSpPr>
          <p:spPr>
            <a:xfrm>
              <a:off x="173620" y="173860"/>
              <a:ext cx="511746" cy="694820"/>
            </a:xfrm>
            <a:prstGeom prst="homePlate">
              <a:avLst/>
            </a:prstGeom>
            <a:solidFill>
              <a:srgbClr val="DA9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0" y="173860"/>
              <a:ext cx="81023" cy="694820"/>
            </a:xfrm>
            <a:prstGeom prst="rect">
              <a:avLst/>
            </a:prstGeom>
            <a:solidFill>
              <a:srgbClr val="DA9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850900" y="2066290"/>
            <a:ext cx="5190490" cy="4123055"/>
          </a:xfrm>
          <a:prstGeom prst="rect">
            <a:avLst/>
          </a:prstGeom>
          <a:noFill/>
        </p:spPr>
        <p:txBody>
          <a:bodyPr wrap="square" rtlCol="0">
            <a:spAutoFit/>
          </a:bodyPr>
          <a:p>
            <a:pPr marL="342900" indent="-342900" fontAlgn="auto">
              <a:lnSpc>
                <a:spcPct val="110000"/>
              </a:lnSpc>
              <a:spcAft>
                <a:spcPts val="1200"/>
              </a:spcAft>
              <a:buFont typeface="Arial" panose="020B0604020202020204" pitchFamily="34" charset="0"/>
              <a:buChar char="•"/>
            </a:pPr>
            <a:r>
              <a:rPr lang="zh-CN" altLang="en-US" sz="2000">
                <a:solidFill>
                  <a:srgbClr val="CB9F51"/>
                </a:solidFill>
              </a:rPr>
              <a:t>这张表说明了</a:t>
            </a:r>
            <a:r>
              <a:rPr lang="zh-CN" altLang="en-US" sz="2000" b="1">
                <a:solidFill>
                  <a:schemeClr val="tx1"/>
                </a:solidFill>
              </a:rPr>
              <a:t>四种</a:t>
            </a:r>
            <a:r>
              <a:rPr lang="zh-CN" altLang="en-US" sz="2000">
                <a:solidFill>
                  <a:srgbClr val="CB9F51"/>
                </a:solidFill>
              </a:rPr>
              <a:t>不同的特征，分别是</a:t>
            </a:r>
            <a:r>
              <a:rPr lang="zh-CN" altLang="en-US" sz="2000" b="1">
                <a:solidFill>
                  <a:schemeClr val="tx1"/>
                </a:solidFill>
              </a:rPr>
              <a:t>交易价值特征，交易时间特征，交易网络大小特征和交易网络结构特征</a:t>
            </a:r>
            <a:r>
              <a:rPr lang="zh-CN" altLang="en-US" sz="2000">
                <a:solidFill>
                  <a:srgbClr val="CB9F51"/>
                </a:solidFill>
              </a:rPr>
              <a:t>。</a:t>
            </a:r>
            <a:endParaRPr lang="zh-CN" altLang="en-US" sz="2000">
              <a:solidFill>
                <a:srgbClr val="CB9F51"/>
              </a:solidFill>
            </a:endParaRPr>
          </a:p>
          <a:p>
            <a:pPr marL="342900" indent="-342900" fontAlgn="auto">
              <a:lnSpc>
                <a:spcPct val="110000"/>
              </a:lnSpc>
              <a:spcAft>
                <a:spcPts val="1200"/>
              </a:spcAft>
              <a:buFont typeface="Arial" panose="020B0604020202020204" pitchFamily="34" charset="0"/>
              <a:buChar char="•"/>
            </a:pPr>
            <a:r>
              <a:rPr lang="zh-CN" altLang="en-US" sz="2000">
                <a:solidFill>
                  <a:srgbClr val="CB9F51"/>
                </a:solidFill>
              </a:rPr>
              <a:t>前两种特征大多都是利用了交易中提取出的</a:t>
            </a:r>
            <a:r>
              <a:rPr lang="zh-CN" altLang="en-US" sz="2000" b="1">
                <a:solidFill>
                  <a:schemeClr val="tx1"/>
                </a:solidFill>
              </a:rPr>
              <a:t>最大、最小、平均、总和值和标准差</a:t>
            </a:r>
            <a:r>
              <a:rPr lang="zh-CN" altLang="en-US" sz="2000">
                <a:solidFill>
                  <a:srgbClr val="CB9F51"/>
                </a:solidFill>
              </a:rPr>
              <a:t>之类的，后两种中，</a:t>
            </a:r>
            <a:r>
              <a:rPr lang="en-US" altLang="zh-CN" sz="2000">
                <a:solidFill>
                  <a:srgbClr val="CB9F51"/>
                </a:solidFill>
              </a:rPr>
              <a:t>Network size</a:t>
            </a:r>
            <a:r>
              <a:rPr lang="zh-CN" altLang="en-US" sz="2000">
                <a:solidFill>
                  <a:srgbClr val="CB9F51"/>
                </a:solidFill>
              </a:rPr>
              <a:t>是交易量和交易节点相关的数据，</a:t>
            </a:r>
            <a:r>
              <a:rPr lang="en-US" altLang="zh-CN" sz="2000">
                <a:solidFill>
                  <a:srgbClr val="CB9F51"/>
                </a:solidFill>
              </a:rPr>
              <a:t>Network structure</a:t>
            </a:r>
            <a:r>
              <a:rPr lang="zh-CN" altLang="en-US" sz="2000">
                <a:solidFill>
                  <a:srgbClr val="CB9F51"/>
                </a:solidFill>
              </a:rPr>
              <a:t>是网络结构相关的数据。</a:t>
            </a:r>
            <a:endParaRPr lang="zh-CN" altLang="en-US" sz="2000">
              <a:solidFill>
                <a:srgbClr val="CB9F51"/>
              </a:solidFill>
            </a:endParaRPr>
          </a:p>
          <a:p>
            <a:pPr marL="342900" indent="-342900" fontAlgn="auto">
              <a:lnSpc>
                <a:spcPct val="110000"/>
              </a:lnSpc>
              <a:spcAft>
                <a:spcPts val="1200"/>
              </a:spcAft>
              <a:buFont typeface="Arial" panose="020B0604020202020204" pitchFamily="34" charset="0"/>
              <a:buChar char="•"/>
            </a:pPr>
            <a:r>
              <a:rPr lang="zh-CN" altLang="en-US" sz="2000">
                <a:solidFill>
                  <a:srgbClr val="CB9F51"/>
                </a:solidFill>
              </a:rPr>
              <a:t>值得注意的是，</a:t>
            </a:r>
            <a:r>
              <a:rPr lang="en-US" altLang="zh-CN" sz="2000">
                <a:solidFill>
                  <a:srgbClr val="CB9F51"/>
                </a:solidFill>
              </a:rPr>
              <a:t>Network size</a:t>
            </a:r>
            <a:r>
              <a:rPr lang="zh-CN" altLang="en-US" sz="2000">
                <a:solidFill>
                  <a:srgbClr val="CB9F51"/>
                </a:solidFill>
              </a:rPr>
              <a:t>中不光计算了交易量，</a:t>
            </a:r>
            <a:r>
              <a:rPr lang="zh-CN" altLang="en-US" sz="2000" b="1">
                <a:solidFill>
                  <a:schemeClr val="tx1"/>
                </a:solidFill>
              </a:rPr>
              <a:t>还计算了有多少节点与该节点产生了交易</a:t>
            </a:r>
            <a:r>
              <a:rPr lang="zh-CN" altLang="en-US" sz="2000">
                <a:solidFill>
                  <a:srgbClr val="CB9F51"/>
                </a:solidFill>
              </a:rPr>
              <a:t>，这个可以作为一种新的变量。</a:t>
            </a:r>
            <a:endParaRPr lang="zh-CN" altLang="en-US" sz="2000">
              <a:solidFill>
                <a:srgbClr val="CB9F51"/>
              </a:solidFill>
            </a:endParaRPr>
          </a:p>
        </p:txBody>
      </p:sp>
      <p:sp>
        <p:nvSpPr>
          <p:cNvPr id="3" name="Freeform: Shape 43"/>
          <p:cNvSpPr/>
          <p:nvPr>
            <p:custDataLst>
              <p:tags r:id="rId1"/>
            </p:custDataLst>
          </p:nvPr>
        </p:nvSpPr>
        <p:spPr>
          <a:xfrm>
            <a:off x="850664" y="1080029"/>
            <a:ext cx="586202" cy="5862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A9E46"/>
          </a:solidFill>
          <a:ln w="12700" cap="flat">
            <a:noFill/>
            <a:miter lim="400000"/>
          </a:ln>
          <a:effectLst/>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lumMod val="65000"/>
                  <a:lumOff val="35000"/>
                </a:srgbClr>
              </a:solidFill>
              <a:effectLst/>
              <a:uLnTx/>
              <a:uFillTx/>
              <a:latin typeface="Arial" panose="020B0604020202020204"/>
            </a:endParaRPr>
          </a:p>
        </p:txBody>
      </p:sp>
      <p:sp>
        <p:nvSpPr>
          <p:cNvPr id="4" name="Freeform: Shape 50"/>
          <p:cNvSpPr/>
          <p:nvPr>
            <p:custDataLst>
              <p:tags r:id="rId2"/>
            </p:custDataLst>
          </p:nvPr>
        </p:nvSpPr>
        <p:spPr>
          <a:xfrm>
            <a:off x="1029776" y="1253566"/>
            <a:ext cx="227978" cy="239129"/>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lumMod val="65000"/>
                  <a:lumOff val="35000"/>
                </a:srgbClr>
              </a:solidFill>
              <a:effectLst/>
              <a:uLnTx/>
              <a:uFillTx/>
              <a:latin typeface="Arial" panose="020B0604020202020204"/>
            </a:endParaRPr>
          </a:p>
        </p:txBody>
      </p:sp>
      <p:sp>
        <p:nvSpPr>
          <p:cNvPr id="5" name="文本框 4"/>
          <p:cNvSpPr txBox="1"/>
          <p:nvPr/>
        </p:nvSpPr>
        <p:spPr>
          <a:xfrm>
            <a:off x="1580515" y="1069340"/>
            <a:ext cx="4905375" cy="583565"/>
          </a:xfrm>
          <a:prstGeom prst="rect">
            <a:avLst/>
          </a:prstGeom>
          <a:noFill/>
        </p:spPr>
        <p:txBody>
          <a:bodyPr wrap="square" rtlCol="0">
            <a:spAutoFit/>
          </a:bodyPr>
          <a:p>
            <a:r>
              <a:rPr lang="en-US" sz="3200">
                <a:solidFill>
                  <a:srgbClr val="AB8033"/>
                </a:solidFill>
              </a:rPr>
              <a:t>3.3 </a:t>
            </a:r>
            <a:r>
              <a:rPr lang="zh-CN" altLang="en-US" sz="3200">
                <a:solidFill>
                  <a:srgbClr val="AB8033"/>
                </a:solidFill>
              </a:rPr>
              <a:t>特征选取说明</a:t>
            </a:r>
            <a:r>
              <a:rPr lang="en-US" sz="3200">
                <a:solidFill>
                  <a:srgbClr val="AB8033"/>
                </a:solidFill>
              </a:rPr>
              <a:t> </a:t>
            </a:r>
            <a:endParaRPr lang="en-US" sz="3200">
              <a:solidFill>
                <a:srgbClr val="AB8033"/>
              </a:solidFill>
            </a:endParaRPr>
          </a:p>
        </p:txBody>
      </p:sp>
      <p:sp>
        <p:nvSpPr>
          <p:cNvPr id="6" name="文本框 5"/>
          <p:cNvSpPr txBox="1"/>
          <p:nvPr>
            <p:custDataLst>
              <p:tags r:id="rId3"/>
            </p:custDataLst>
          </p:nvPr>
        </p:nvSpPr>
        <p:spPr>
          <a:xfrm>
            <a:off x="1030214" y="195320"/>
            <a:ext cx="3371580" cy="460375"/>
          </a:xfrm>
          <a:prstGeom prst="rect">
            <a:avLst/>
          </a:prstGeom>
          <a:noFill/>
        </p:spPr>
        <p:txBody>
          <a:bodyPr wrap="square" rtlCol="0">
            <a:spAutoFit/>
          </a:bodyPr>
          <a:p>
            <a:r>
              <a:rPr lang="en-US" altLang="zh-CN" sz="2400" dirty="0" smtClean="0">
                <a:solidFill>
                  <a:srgbClr val="AB8033"/>
                </a:solidFill>
                <a:latin typeface="微软雅黑" panose="020B0503020204020204" pitchFamily="34" charset="-122"/>
                <a:ea typeface="微软雅黑" panose="020B0503020204020204" pitchFamily="34" charset="-122"/>
              </a:rPr>
              <a:t>3 Data And Methods</a:t>
            </a:r>
            <a:endParaRPr lang="en-US" altLang="zh-CN" sz="2400" dirty="0" smtClean="0">
              <a:solidFill>
                <a:srgbClr val="AB8033"/>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custDataLst>
              <p:tags r:id="rId4"/>
            </p:custDataLst>
          </p:nvPr>
        </p:nvPicPr>
        <p:blipFill>
          <a:blip r:embed="rId5"/>
          <a:stretch>
            <a:fillRect/>
          </a:stretch>
        </p:blipFill>
        <p:spPr>
          <a:xfrm>
            <a:off x="6041390" y="1504950"/>
            <a:ext cx="6150610" cy="53530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0" y="173860"/>
            <a:ext cx="685366" cy="461665"/>
            <a:chOff x="0" y="173860"/>
            <a:chExt cx="685366" cy="694820"/>
          </a:xfrm>
        </p:grpSpPr>
        <p:sp>
          <p:nvSpPr>
            <p:cNvPr id="19" name="五边形 18"/>
            <p:cNvSpPr/>
            <p:nvPr/>
          </p:nvSpPr>
          <p:spPr>
            <a:xfrm>
              <a:off x="173620" y="173860"/>
              <a:ext cx="511746" cy="694820"/>
            </a:xfrm>
            <a:prstGeom prst="homePlate">
              <a:avLst/>
            </a:prstGeom>
            <a:solidFill>
              <a:srgbClr val="DA9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0" y="173860"/>
              <a:ext cx="81023" cy="694820"/>
            </a:xfrm>
            <a:prstGeom prst="rect">
              <a:avLst/>
            </a:prstGeom>
            <a:solidFill>
              <a:srgbClr val="DA9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Freeform: Shape 43"/>
          <p:cNvSpPr/>
          <p:nvPr>
            <p:custDataLst>
              <p:tags r:id="rId1"/>
            </p:custDataLst>
          </p:nvPr>
        </p:nvSpPr>
        <p:spPr>
          <a:xfrm>
            <a:off x="850664" y="780309"/>
            <a:ext cx="586202" cy="5862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A9E46"/>
          </a:solidFill>
          <a:ln w="12700" cap="flat">
            <a:noFill/>
            <a:miter lim="400000"/>
          </a:ln>
          <a:effectLst/>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lumMod val="65000"/>
                  <a:lumOff val="35000"/>
                </a:srgbClr>
              </a:solidFill>
              <a:effectLst/>
              <a:uLnTx/>
              <a:uFillTx/>
              <a:latin typeface="Arial" panose="020B0604020202020204"/>
            </a:endParaRPr>
          </a:p>
        </p:txBody>
      </p:sp>
      <p:sp>
        <p:nvSpPr>
          <p:cNvPr id="4" name="Freeform: Shape 50"/>
          <p:cNvSpPr/>
          <p:nvPr>
            <p:custDataLst>
              <p:tags r:id="rId2"/>
            </p:custDataLst>
          </p:nvPr>
        </p:nvSpPr>
        <p:spPr>
          <a:xfrm>
            <a:off x="1029776" y="953846"/>
            <a:ext cx="227978" cy="239129"/>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lumMod val="65000"/>
                  <a:lumOff val="35000"/>
                </a:srgbClr>
              </a:solidFill>
              <a:effectLst/>
              <a:uLnTx/>
              <a:uFillTx/>
              <a:latin typeface="Arial" panose="020B0604020202020204"/>
            </a:endParaRPr>
          </a:p>
        </p:txBody>
      </p:sp>
      <p:sp>
        <p:nvSpPr>
          <p:cNvPr id="5" name="文本框 4"/>
          <p:cNvSpPr txBox="1"/>
          <p:nvPr/>
        </p:nvSpPr>
        <p:spPr>
          <a:xfrm>
            <a:off x="1580515" y="769620"/>
            <a:ext cx="4905375" cy="583565"/>
          </a:xfrm>
          <a:prstGeom prst="rect">
            <a:avLst/>
          </a:prstGeom>
          <a:noFill/>
        </p:spPr>
        <p:txBody>
          <a:bodyPr wrap="square" rtlCol="0">
            <a:spAutoFit/>
          </a:bodyPr>
          <a:p>
            <a:r>
              <a:rPr lang="en-US" sz="3200">
                <a:solidFill>
                  <a:srgbClr val="AB8033"/>
                </a:solidFill>
              </a:rPr>
              <a:t>3.3 </a:t>
            </a:r>
            <a:r>
              <a:rPr lang="zh-CN" altLang="en-US" sz="3200">
                <a:solidFill>
                  <a:srgbClr val="AB8033"/>
                </a:solidFill>
              </a:rPr>
              <a:t>特征选取说明</a:t>
            </a:r>
            <a:r>
              <a:rPr lang="en-US" sz="3200">
                <a:solidFill>
                  <a:srgbClr val="AB8033"/>
                </a:solidFill>
              </a:rPr>
              <a:t> </a:t>
            </a:r>
            <a:endParaRPr lang="en-US" sz="3200">
              <a:solidFill>
                <a:srgbClr val="AB8033"/>
              </a:solidFill>
            </a:endParaRPr>
          </a:p>
        </p:txBody>
      </p:sp>
      <p:sp>
        <p:nvSpPr>
          <p:cNvPr id="6" name="文本框 5"/>
          <p:cNvSpPr txBox="1"/>
          <p:nvPr>
            <p:custDataLst>
              <p:tags r:id="rId3"/>
            </p:custDataLst>
          </p:nvPr>
        </p:nvSpPr>
        <p:spPr>
          <a:xfrm>
            <a:off x="1030214" y="195320"/>
            <a:ext cx="3371580" cy="460375"/>
          </a:xfrm>
          <a:prstGeom prst="rect">
            <a:avLst/>
          </a:prstGeom>
          <a:noFill/>
        </p:spPr>
        <p:txBody>
          <a:bodyPr wrap="square" rtlCol="0">
            <a:spAutoFit/>
          </a:bodyPr>
          <a:p>
            <a:r>
              <a:rPr lang="en-US" altLang="zh-CN" sz="2400" dirty="0" smtClean="0">
                <a:solidFill>
                  <a:srgbClr val="AB8033"/>
                </a:solidFill>
                <a:latin typeface="微软雅黑" panose="020B0503020204020204" pitchFamily="34" charset="-122"/>
                <a:ea typeface="微软雅黑" panose="020B0503020204020204" pitchFamily="34" charset="-122"/>
              </a:rPr>
              <a:t>3 Data And Methods</a:t>
            </a:r>
            <a:endParaRPr lang="en-US" altLang="zh-CN" sz="2400" dirty="0" smtClean="0">
              <a:solidFill>
                <a:srgbClr val="AB8033"/>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custDataLst>
              <p:tags r:id="rId4"/>
            </p:custDataLst>
          </p:nvPr>
        </p:nvPicPr>
        <p:blipFill>
          <a:blip r:embed="rId5"/>
          <a:stretch>
            <a:fillRect/>
          </a:stretch>
        </p:blipFill>
        <p:spPr>
          <a:xfrm>
            <a:off x="6872605" y="1809750"/>
            <a:ext cx="4848225" cy="1078865"/>
          </a:xfrm>
          <a:prstGeom prst="rect">
            <a:avLst/>
          </a:prstGeom>
        </p:spPr>
      </p:pic>
      <p:pic>
        <p:nvPicPr>
          <p:cNvPr id="8" name="图片 7"/>
          <p:cNvPicPr>
            <a:picLocks noChangeAspect="1"/>
          </p:cNvPicPr>
          <p:nvPr>
            <p:custDataLst>
              <p:tags r:id="rId6"/>
            </p:custDataLst>
          </p:nvPr>
        </p:nvPicPr>
        <p:blipFill>
          <a:blip r:embed="rId7"/>
          <a:stretch>
            <a:fillRect/>
          </a:stretch>
        </p:blipFill>
        <p:spPr>
          <a:xfrm>
            <a:off x="685165" y="1366520"/>
            <a:ext cx="6150610" cy="5353050"/>
          </a:xfrm>
          <a:prstGeom prst="rect">
            <a:avLst/>
          </a:prstGeom>
        </p:spPr>
      </p:pic>
      <p:pic>
        <p:nvPicPr>
          <p:cNvPr id="9" name="图片 8"/>
          <p:cNvPicPr>
            <a:picLocks noChangeAspect="1"/>
          </p:cNvPicPr>
          <p:nvPr>
            <p:custDataLst>
              <p:tags r:id="rId8"/>
            </p:custDataLst>
          </p:nvPr>
        </p:nvPicPr>
        <p:blipFill>
          <a:blip r:embed="rId9"/>
          <a:stretch>
            <a:fillRect/>
          </a:stretch>
        </p:blipFill>
        <p:spPr>
          <a:xfrm>
            <a:off x="6835775" y="2888615"/>
            <a:ext cx="4884420" cy="975360"/>
          </a:xfrm>
          <a:prstGeom prst="rect">
            <a:avLst/>
          </a:prstGeom>
        </p:spPr>
      </p:pic>
      <p:pic>
        <p:nvPicPr>
          <p:cNvPr id="10" name="图片 9"/>
          <p:cNvPicPr>
            <a:picLocks noChangeAspect="1"/>
          </p:cNvPicPr>
          <p:nvPr>
            <p:custDataLst>
              <p:tags r:id="rId10"/>
            </p:custDataLst>
          </p:nvPr>
        </p:nvPicPr>
        <p:blipFill>
          <a:blip r:embed="rId11"/>
          <a:srcRect r="12075" b="24639"/>
          <a:stretch>
            <a:fillRect/>
          </a:stretch>
        </p:blipFill>
        <p:spPr>
          <a:xfrm>
            <a:off x="6760845" y="3863975"/>
            <a:ext cx="2084705" cy="829310"/>
          </a:xfrm>
          <a:prstGeom prst="rect">
            <a:avLst/>
          </a:prstGeom>
        </p:spPr>
      </p:pic>
      <p:pic>
        <p:nvPicPr>
          <p:cNvPr id="11" name="图片 10"/>
          <p:cNvPicPr>
            <a:picLocks noChangeAspect="1"/>
          </p:cNvPicPr>
          <p:nvPr>
            <p:custDataLst>
              <p:tags r:id="rId12"/>
            </p:custDataLst>
          </p:nvPr>
        </p:nvPicPr>
        <p:blipFill>
          <a:blip r:embed="rId13"/>
          <a:stretch>
            <a:fillRect/>
          </a:stretch>
        </p:blipFill>
        <p:spPr>
          <a:xfrm>
            <a:off x="6760845" y="4693285"/>
            <a:ext cx="4962525" cy="9239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0" y="173860"/>
            <a:ext cx="685366" cy="461665"/>
            <a:chOff x="0" y="173860"/>
            <a:chExt cx="685366" cy="694820"/>
          </a:xfrm>
        </p:grpSpPr>
        <p:sp>
          <p:nvSpPr>
            <p:cNvPr id="19" name="五边形 18"/>
            <p:cNvSpPr/>
            <p:nvPr/>
          </p:nvSpPr>
          <p:spPr>
            <a:xfrm>
              <a:off x="173620" y="173860"/>
              <a:ext cx="511746" cy="694820"/>
            </a:xfrm>
            <a:prstGeom prst="homePlate">
              <a:avLst/>
            </a:prstGeom>
            <a:solidFill>
              <a:srgbClr val="DA9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0" y="173860"/>
              <a:ext cx="81023" cy="694820"/>
            </a:xfrm>
            <a:prstGeom prst="rect">
              <a:avLst/>
            </a:prstGeom>
            <a:solidFill>
              <a:srgbClr val="DA9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685165" y="1490980"/>
            <a:ext cx="9864090" cy="3784600"/>
          </a:xfrm>
          <a:prstGeom prst="rect">
            <a:avLst/>
          </a:prstGeom>
          <a:noFill/>
        </p:spPr>
        <p:txBody>
          <a:bodyPr wrap="square" rtlCol="0">
            <a:spAutoFit/>
          </a:bodyPr>
          <a:p>
            <a:pPr marL="342900" indent="-342900" fontAlgn="auto">
              <a:lnSpc>
                <a:spcPct val="110000"/>
              </a:lnSpc>
              <a:spcAft>
                <a:spcPts val="1200"/>
              </a:spcAft>
              <a:buFont typeface="Arial" panose="020B0604020202020204" pitchFamily="34" charset="0"/>
              <a:buChar char="•"/>
            </a:pPr>
            <a:r>
              <a:rPr lang="zh-CN" altLang="en-US" sz="2000">
                <a:solidFill>
                  <a:srgbClr val="CB9F51"/>
                </a:solidFill>
              </a:rPr>
              <a:t>这篇文章使用了五种分类器，分别是</a:t>
            </a:r>
            <a:r>
              <a:rPr lang="zh-CN" altLang="en-US" sz="2000" b="1">
                <a:solidFill>
                  <a:schemeClr val="tx1"/>
                </a:solidFill>
              </a:rPr>
              <a:t>逻辑回归、支持向量机、多层感知机、随机森林和LightGBM</a:t>
            </a:r>
            <a:r>
              <a:rPr lang="zh-CN" altLang="en-US" sz="2000">
                <a:solidFill>
                  <a:srgbClr val="CB9F51"/>
                </a:solidFill>
              </a:rPr>
              <a:t>，并使用了</a:t>
            </a:r>
            <a:r>
              <a:rPr lang="zh-CN" altLang="en-US" sz="2000" b="1">
                <a:solidFill>
                  <a:schemeClr val="tx1"/>
                </a:solidFill>
              </a:rPr>
              <a:t>分层四折交叉验证</a:t>
            </a:r>
            <a:r>
              <a:rPr lang="zh-CN" altLang="en-US" sz="2000">
                <a:solidFill>
                  <a:srgbClr val="CB9F51"/>
                </a:solidFill>
              </a:rPr>
              <a:t>和</a:t>
            </a:r>
            <a:r>
              <a:rPr lang="zh-CN" altLang="en-US" sz="2000" b="1">
                <a:solidFill>
                  <a:schemeClr val="tx1"/>
                </a:solidFill>
              </a:rPr>
              <a:t>代价敏感学习</a:t>
            </a:r>
            <a:r>
              <a:rPr lang="zh-CN" altLang="en-US" sz="2000">
                <a:solidFill>
                  <a:srgbClr val="CB9F51"/>
                </a:solidFill>
              </a:rPr>
              <a:t>的方法，来训练模型对六种经济角色进行识别。</a:t>
            </a:r>
            <a:endParaRPr lang="zh-CN" altLang="en-US" sz="2000">
              <a:solidFill>
                <a:srgbClr val="CB9F51"/>
              </a:solidFill>
            </a:endParaRPr>
          </a:p>
          <a:p>
            <a:pPr marL="342900" indent="-342900" fontAlgn="auto">
              <a:lnSpc>
                <a:spcPct val="110000"/>
              </a:lnSpc>
              <a:spcAft>
                <a:spcPts val="1200"/>
              </a:spcAft>
              <a:buFont typeface="Arial" panose="020B0604020202020204" pitchFamily="34" charset="0"/>
              <a:buChar char="•"/>
            </a:pPr>
            <a:r>
              <a:rPr lang="zh-CN" altLang="en-US" sz="2000" b="1">
                <a:solidFill>
                  <a:schemeClr val="tx1"/>
                </a:solidFill>
              </a:rPr>
              <a:t>代价敏感学习</a:t>
            </a:r>
            <a:r>
              <a:rPr lang="zh-CN" altLang="en-US" sz="2000">
                <a:solidFill>
                  <a:srgbClr val="CB9F51"/>
                </a:solidFill>
              </a:rPr>
              <a:t>是一种机器学习方法，它考虑了不同类别的样本在分类错误时所造成的不同代价，从而优化分类器的性能。代价敏感学习的</a:t>
            </a:r>
            <a:r>
              <a:rPr lang="zh-CN" altLang="en-US" sz="2000" b="1">
                <a:solidFill>
                  <a:schemeClr val="tx1"/>
                </a:solidFill>
              </a:rPr>
              <a:t>核心要素是代价矩阵</a:t>
            </a:r>
            <a:r>
              <a:rPr lang="zh-CN" altLang="en-US" sz="2000">
                <a:solidFill>
                  <a:srgbClr val="CB9F51"/>
                </a:solidFill>
              </a:rPr>
              <a:t>，它定义了将第 i 类样本预测为第 j 类样本的代价。代价敏感学习的目标是</a:t>
            </a:r>
            <a:r>
              <a:rPr lang="zh-CN" altLang="en-US" sz="2000" b="1">
                <a:solidFill>
                  <a:schemeClr val="tx1"/>
                </a:solidFill>
              </a:rPr>
              <a:t>最小化总体代价</a:t>
            </a:r>
            <a:r>
              <a:rPr lang="zh-CN" altLang="en-US" sz="2000">
                <a:solidFill>
                  <a:srgbClr val="CB9F51"/>
                </a:solidFill>
              </a:rPr>
              <a:t>，而不是最大化准确率。</a:t>
            </a:r>
            <a:r>
              <a:rPr lang="zh-CN" altLang="en-US" sz="2000" b="1">
                <a:solidFill>
                  <a:schemeClr val="tx1"/>
                </a:solidFill>
              </a:rPr>
              <a:t>代价敏感学习可以用于解决类别不平衡问题，即某些类别的样本数量远远少于其他类别的情况</a:t>
            </a:r>
            <a:r>
              <a:rPr lang="zh-CN" altLang="en-US" sz="2000">
                <a:solidFill>
                  <a:srgbClr val="CB9F51"/>
                </a:solidFill>
              </a:rPr>
              <a:t>。</a:t>
            </a:r>
            <a:endParaRPr lang="zh-CN" altLang="en-US" sz="2000">
              <a:solidFill>
                <a:srgbClr val="CB9F51"/>
              </a:solidFill>
            </a:endParaRPr>
          </a:p>
          <a:p>
            <a:pPr marL="342900" indent="-342900" fontAlgn="auto">
              <a:lnSpc>
                <a:spcPct val="110000"/>
              </a:lnSpc>
              <a:spcAft>
                <a:spcPts val="1200"/>
              </a:spcAft>
              <a:buFont typeface="Arial" panose="020B0604020202020204" pitchFamily="34" charset="0"/>
              <a:buChar char="•"/>
            </a:pPr>
            <a:r>
              <a:rPr lang="zh-CN" altLang="en-US" sz="2000">
                <a:solidFill>
                  <a:srgbClr val="CB9F51"/>
                </a:solidFill>
              </a:rPr>
              <a:t>作者发现</a:t>
            </a:r>
            <a:r>
              <a:rPr lang="zh-CN" altLang="en-US" sz="2000" b="1">
                <a:solidFill>
                  <a:schemeClr val="tx1"/>
                </a:solidFill>
              </a:rPr>
              <a:t>随机森林分类器</a:t>
            </a:r>
            <a:r>
              <a:rPr lang="zh-CN" altLang="en-US" sz="2000">
                <a:solidFill>
                  <a:srgbClr val="CB9F51"/>
                </a:solidFill>
              </a:rPr>
              <a:t>表现最好，能够</a:t>
            </a:r>
            <a:r>
              <a:rPr lang="zh-CN" altLang="en-US" sz="2000" b="1">
                <a:solidFill>
                  <a:schemeClr val="tx1"/>
                </a:solidFill>
              </a:rPr>
              <a:t>准确地区分</a:t>
            </a:r>
            <a:r>
              <a:rPr lang="zh-CN" altLang="en-US" sz="2000">
                <a:solidFill>
                  <a:srgbClr val="CB9F51"/>
                </a:solidFill>
              </a:rPr>
              <a:t>出</a:t>
            </a:r>
            <a:r>
              <a:rPr lang="zh-CN" altLang="en-US" sz="2000" b="1">
                <a:solidFill>
                  <a:schemeClr val="tx1"/>
                </a:solidFill>
              </a:rPr>
              <a:t>中心化交易所、去中心化交易所和钱包服务</a:t>
            </a:r>
            <a:r>
              <a:rPr lang="zh-CN" altLang="en-US" sz="2000">
                <a:solidFill>
                  <a:srgbClr val="CB9F51"/>
                </a:solidFill>
              </a:rPr>
              <a:t>，但对于代币发行者、空投服务和游戏服务的识别效果较差。</a:t>
            </a:r>
            <a:endParaRPr lang="zh-CN" altLang="en-US" sz="2000">
              <a:solidFill>
                <a:srgbClr val="CB9F51"/>
              </a:solidFill>
            </a:endParaRPr>
          </a:p>
        </p:txBody>
      </p:sp>
      <p:sp>
        <p:nvSpPr>
          <p:cNvPr id="3" name="Freeform: Shape 43"/>
          <p:cNvSpPr/>
          <p:nvPr>
            <p:custDataLst>
              <p:tags r:id="rId1"/>
            </p:custDataLst>
          </p:nvPr>
        </p:nvSpPr>
        <p:spPr>
          <a:xfrm>
            <a:off x="850664" y="780309"/>
            <a:ext cx="586202" cy="5862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A9E46"/>
          </a:solidFill>
          <a:ln w="12700" cap="flat">
            <a:noFill/>
            <a:miter lim="400000"/>
          </a:ln>
          <a:effectLst/>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lumMod val="65000"/>
                  <a:lumOff val="35000"/>
                </a:srgbClr>
              </a:solidFill>
              <a:effectLst/>
              <a:uLnTx/>
              <a:uFillTx/>
              <a:latin typeface="Arial" panose="020B0604020202020204"/>
            </a:endParaRPr>
          </a:p>
        </p:txBody>
      </p:sp>
      <p:sp>
        <p:nvSpPr>
          <p:cNvPr id="4" name="Freeform: Shape 50"/>
          <p:cNvSpPr/>
          <p:nvPr>
            <p:custDataLst>
              <p:tags r:id="rId2"/>
            </p:custDataLst>
          </p:nvPr>
        </p:nvSpPr>
        <p:spPr>
          <a:xfrm>
            <a:off x="1029776" y="953846"/>
            <a:ext cx="227978" cy="239129"/>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lumMod val="65000"/>
                  <a:lumOff val="35000"/>
                </a:srgbClr>
              </a:solidFill>
              <a:effectLst/>
              <a:uLnTx/>
              <a:uFillTx/>
              <a:latin typeface="Arial" panose="020B0604020202020204"/>
            </a:endParaRPr>
          </a:p>
        </p:txBody>
      </p:sp>
      <p:sp>
        <p:nvSpPr>
          <p:cNvPr id="5" name="文本框 4"/>
          <p:cNvSpPr txBox="1"/>
          <p:nvPr/>
        </p:nvSpPr>
        <p:spPr>
          <a:xfrm>
            <a:off x="1580515" y="769620"/>
            <a:ext cx="4905375" cy="583565"/>
          </a:xfrm>
          <a:prstGeom prst="rect">
            <a:avLst/>
          </a:prstGeom>
          <a:noFill/>
        </p:spPr>
        <p:txBody>
          <a:bodyPr wrap="square" rtlCol="0">
            <a:spAutoFit/>
          </a:bodyPr>
          <a:p>
            <a:r>
              <a:rPr lang="en-US" sz="3200">
                <a:solidFill>
                  <a:srgbClr val="AB8033"/>
                </a:solidFill>
              </a:rPr>
              <a:t>3.4 </a:t>
            </a:r>
            <a:r>
              <a:rPr lang="zh-CN" altLang="en-US" sz="3200">
                <a:solidFill>
                  <a:srgbClr val="AB8033"/>
                </a:solidFill>
              </a:rPr>
              <a:t>分类结果分析</a:t>
            </a:r>
            <a:endParaRPr lang="zh-CN" altLang="en-US" sz="3200">
              <a:solidFill>
                <a:srgbClr val="AB8033"/>
              </a:solidFill>
            </a:endParaRPr>
          </a:p>
        </p:txBody>
      </p:sp>
      <p:sp>
        <p:nvSpPr>
          <p:cNvPr id="6" name="文本框 5"/>
          <p:cNvSpPr txBox="1"/>
          <p:nvPr>
            <p:custDataLst>
              <p:tags r:id="rId3"/>
            </p:custDataLst>
          </p:nvPr>
        </p:nvSpPr>
        <p:spPr>
          <a:xfrm>
            <a:off x="1030214" y="195320"/>
            <a:ext cx="3371580" cy="460375"/>
          </a:xfrm>
          <a:prstGeom prst="rect">
            <a:avLst/>
          </a:prstGeom>
          <a:noFill/>
        </p:spPr>
        <p:txBody>
          <a:bodyPr wrap="square" rtlCol="0">
            <a:spAutoFit/>
          </a:bodyPr>
          <a:p>
            <a:r>
              <a:rPr lang="en-US" altLang="zh-CN" sz="2400" dirty="0" smtClean="0">
                <a:solidFill>
                  <a:srgbClr val="AB8033"/>
                </a:solidFill>
                <a:latin typeface="微软雅黑" panose="020B0503020204020204" pitchFamily="34" charset="-122"/>
                <a:ea typeface="微软雅黑" panose="020B0503020204020204" pitchFamily="34" charset="-122"/>
              </a:rPr>
              <a:t>3 Data And Methods</a:t>
            </a:r>
            <a:endParaRPr lang="en-US" altLang="zh-CN" sz="2400" dirty="0" smtClean="0">
              <a:solidFill>
                <a:srgbClr val="AB8033"/>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0" y="173860"/>
            <a:ext cx="685366" cy="461665"/>
            <a:chOff x="0" y="173860"/>
            <a:chExt cx="685366" cy="694820"/>
          </a:xfrm>
        </p:grpSpPr>
        <p:sp>
          <p:nvSpPr>
            <p:cNvPr id="19" name="五边形 18"/>
            <p:cNvSpPr/>
            <p:nvPr/>
          </p:nvSpPr>
          <p:spPr>
            <a:xfrm>
              <a:off x="173620" y="173860"/>
              <a:ext cx="511746" cy="694820"/>
            </a:xfrm>
            <a:prstGeom prst="homePlate">
              <a:avLst/>
            </a:prstGeom>
            <a:solidFill>
              <a:srgbClr val="DA9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0" y="173860"/>
              <a:ext cx="81023" cy="694820"/>
            </a:xfrm>
            <a:prstGeom prst="rect">
              <a:avLst/>
            </a:prstGeom>
            <a:solidFill>
              <a:srgbClr val="DA9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685165" y="1490980"/>
            <a:ext cx="9947910" cy="4246245"/>
          </a:xfrm>
          <a:prstGeom prst="rect">
            <a:avLst/>
          </a:prstGeom>
          <a:noFill/>
        </p:spPr>
        <p:txBody>
          <a:bodyPr wrap="square" rtlCol="0">
            <a:spAutoFit/>
          </a:bodyPr>
          <a:p>
            <a:pPr marL="342900" indent="-342900" fontAlgn="auto">
              <a:lnSpc>
                <a:spcPct val="110000"/>
              </a:lnSpc>
              <a:spcAft>
                <a:spcPts val="1200"/>
              </a:spcAft>
              <a:buFont typeface="Arial" panose="020B0604020202020204" pitchFamily="34" charset="0"/>
              <a:buChar char="•"/>
            </a:pPr>
            <a:r>
              <a:rPr lang="zh-CN" altLang="en-US" sz="2000">
                <a:solidFill>
                  <a:srgbClr val="CB9F51"/>
                </a:solidFill>
              </a:rPr>
              <a:t>作者使用了</a:t>
            </a:r>
            <a:r>
              <a:rPr lang="zh-CN" altLang="en-US" sz="2000" b="1">
                <a:solidFill>
                  <a:schemeClr val="tx1"/>
                </a:solidFill>
              </a:rPr>
              <a:t>置换特征重要性</a:t>
            </a:r>
            <a:r>
              <a:rPr lang="zh-CN" altLang="en-US" sz="2000">
                <a:solidFill>
                  <a:srgbClr val="CB9F51"/>
                </a:solidFill>
              </a:rPr>
              <a:t>的方法，来评估</a:t>
            </a:r>
            <a:r>
              <a:rPr lang="zh-CN" altLang="en-US" sz="2000" b="1">
                <a:solidFill>
                  <a:schemeClr val="tx1"/>
                </a:solidFill>
              </a:rPr>
              <a:t>不同特征对分类结果的影响</a:t>
            </a:r>
            <a:r>
              <a:rPr lang="zh-CN" altLang="en-US" sz="2000">
                <a:solidFill>
                  <a:srgbClr val="CB9F51"/>
                </a:solidFill>
              </a:rPr>
              <a:t>，发现</a:t>
            </a:r>
            <a:r>
              <a:rPr lang="zh-CN" altLang="en-US" sz="2000" b="1">
                <a:solidFill>
                  <a:schemeClr val="tx1"/>
                </a:solidFill>
              </a:rPr>
              <a:t>网络大小和结构特征</a:t>
            </a:r>
            <a:r>
              <a:rPr lang="zh-CN" altLang="en-US" sz="2000">
                <a:solidFill>
                  <a:srgbClr val="CB9F51"/>
                </a:solidFill>
              </a:rPr>
              <a:t>具有最高的预测能力。</a:t>
            </a:r>
            <a:endParaRPr lang="zh-CN" altLang="en-US" sz="2000">
              <a:solidFill>
                <a:srgbClr val="CB9F51"/>
              </a:solidFill>
            </a:endParaRPr>
          </a:p>
          <a:p>
            <a:pPr marL="342900" indent="-342900" fontAlgn="auto">
              <a:lnSpc>
                <a:spcPct val="110000"/>
              </a:lnSpc>
              <a:spcAft>
                <a:spcPts val="1200"/>
              </a:spcAft>
              <a:buFont typeface="Arial" panose="020B0604020202020204" pitchFamily="34" charset="0"/>
              <a:buChar char="•"/>
            </a:pPr>
            <a:r>
              <a:rPr lang="zh-CN" altLang="en-US" sz="2000" b="1">
                <a:solidFill>
                  <a:schemeClr val="tx1"/>
                </a:solidFill>
              </a:rPr>
              <a:t>置换特征重要性</a:t>
            </a:r>
            <a:r>
              <a:rPr lang="zh-CN" altLang="en-US" sz="2000">
                <a:solidFill>
                  <a:srgbClr val="CB9F51"/>
                </a:solidFill>
              </a:rPr>
              <a:t>的方法是一种评估机器学习模型中不同特征对分类结果影响的方法。</a:t>
            </a:r>
            <a:endParaRPr lang="zh-CN" altLang="en-US" sz="2000">
              <a:solidFill>
                <a:srgbClr val="CB9F51"/>
              </a:solidFill>
            </a:endParaRPr>
          </a:p>
          <a:p>
            <a:pPr marL="800100" lvl="1" indent="-342900" fontAlgn="auto">
              <a:lnSpc>
                <a:spcPct val="110000"/>
              </a:lnSpc>
              <a:spcAft>
                <a:spcPts val="1200"/>
              </a:spcAft>
              <a:buFont typeface="Arial" panose="020B0604020202020204" pitchFamily="34" charset="0"/>
              <a:buChar char="•"/>
            </a:pPr>
            <a:r>
              <a:rPr lang="zh-CN" altLang="en-US" sz="2000">
                <a:solidFill>
                  <a:srgbClr val="CB9F51"/>
                </a:solidFill>
              </a:rPr>
              <a:t>选择一个特征，在数据集上</a:t>
            </a:r>
            <a:r>
              <a:rPr lang="zh-CN" altLang="en-US" sz="2000" b="1">
                <a:solidFill>
                  <a:schemeClr val="tx1"/>
                </a:solidFill>
              </a:rPr>
              <a:t>对该特征的所有值进行随机排列</a:t>
            </a:r>
            <a:r>
              <a:rPr lang="zh-CN" altLang="en-US" sz="2000">
                <a:solidFill>
                  <a:srgbClr val="CB9F51"/>
                </a:solidFill>
              </a:rPr>
              <a:t>。</a:t>
            </a:r>
            <a:endParaRPr lang="zh-CN" altLang="en-US" sz="2000">
              <a:solidFill>
                <a:srgbClr val="CB9F51"/>
              </a:solidFill>
            </a:endParaRPr>
          </a:p>
          <a:p>
            <a:pPr marL="800100" lvl="1" indent="-342900" fontAlgn="auto">
              <a:lnSpc>
                <a:spcPct val="110000"/>
              </a:lnSpc>
              <a:spcAft>
                <a:spcPts val="1200"/>
              </a:spcAft>
              <a:buFont typeface="Arial" panose="020B0604020202020204" pitchFamily="34" charset="0"/>
              <a:buChar char="•"/>
            </a:pPr>
            <a:r>
              <a:rPr lang="zh-CN" altLang="en-US" sz="2000">
                <a:solidFill>
                  <a:srgbClr val="CB9F51"/>
                </a:solidFill>
              </a:rPr>
              <a:t>计算新的预测结果，</a:t>
            </a:r>
            <a:r>
              <a:rPr lang="zh-CN" altLang="en-US" sz="2000" b="1">
                <a:solidFill>
                  <a:schemeClr val="tx1"/>
                </a:solidFill>
              </a:rPr>
              <a:t>如果新旧结果的差异不大，那么说明该特征重要性低</a:t>
            </a:r>
            <a:r>
              <a:rPr lang="zh-CN" altLang="en-US" sz="2000">
                <a:solidFill>
                  <a:srgbClr val="CB9F51"/>
                </a:solidFill>
              </a:rPr>
              <a:t>，如果新旧结果差异显著，那么说明该特征对模型的影响也是比较显著的。</a:t>
            </a:r>
            <a:endParaRPr lang="zh-CN" altLang="en-US" sz="2000">
              <a:solidFill>
                <a:srgbClr val="CB9F51"/>
              </a:solidFill>
            </a:endParaRPr>
          </a:p>
          <a:p>
            <a:pPr marL="800100" lvl="1" indent="-342900" fontAlgn="auto">
              <a:lnSpc>
                <a:spcPct val="110000"/>
              </a:lnSpc>
              <a:spcAft>
                <a:spcPts val="1200"/>
              </a:spcAft>
              <a:buFont typeface="Arial" panose="020B0604020202020204" pitchFamily="34" charset="0"/>
              <a:buChar char="•"/>
            </a:pPr>
            <a:r>
              <a:rPr lang="zh-CN" altLang="en-US" sz="2000" b="1">
                <a:solidFill>
                  <a:schemeClr val="tx1"/>
                </a:solidFill>
              </a:rPr>
              <a:t>将打乱的那一列复原，在下一列数据上重复第一步和第二步操作，直到计算出了每一列的重要性</a:t>
            </a:r>
            <a:r>
              <a:rPr lang="zh-CN" altLang="en-US" sz="2000">
                <a:solidFill>
                  <a:srgbClr val="CB9F51"/>
                </a:solidFill>
              </a:rPr>
              <a:t>。</a:t>
            </a:r>
            <a:endParaRPr lang="zh-CN" altLang="en-US" sz="2000">
              <a:solidFill>
                <a:srgbClr val="CB9F51"/>
              </a:solidFill>
            </a:endParaRPr>
          </a:p>
          <a:p>
            <a:pPr marL="342900" indent="-342900" fontAlgn="auto">
              <a:lnSpc>
                <a:spcPct val="110000"/>
              </a:lnSpc>
              <a:spcAft>
                <a:spcPts val="1200"/>
              </a:spcAft>
              <a:buFont typeface="Arial" panose="020B0604020202020204" pitchFamily="34" charset="0"/>
              <a:buChar char="•"/>
            </a:pPr>
            <a:r>
              <a:rPr lang="zh-CN" altLang="en-US" sz="2000">
                <a:solidFill>
                  <a:srgbClr val="CB9F51"/>
                </a:solidFill>
              </a:rPr>
              <a:t>作者还使用了类似于前向和后向特征选择的过程，来探索不同组合的特征对分类结果的影响，发现使用所有特征组合能够达到最高的F1值。</a:t>
            </a:r>
            <a:endParaRPr lang="zh-CN" altLang="en-US" sz="2000">
              <a:solidFill>
                <a:srgbClr val="CB9F51"/>
              </a:solidFill>
            </a:endParaRPr>
          </a:p>
        </p:txBody>
      </p:sp>
      <p:sp>
        <p:nvSpPr>
          <p:cNvPr id="3" name="Freeform: Shape 43"/>
          <p:cNvSpPr/>
          <p:nvPr>
            <p:custDataLst>
              <p:tags r:id="rId1"/>
            </p:custDataLst>
          </p:nvPr>
        </p:nvSpPr>
        <p:spPr>
          <a:xfrm>
            <a:off x="850664" y="780309"/>
            <a:ext cx="586202" cy="5862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A9E46"/>
          </a:solidFill>
          <a:ln w="12700" cap="flat">
            <a:noFill/>
            <a:miter lim="400000"/>
          </a:ln>
          <a:effectLst/>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lumMod val="65000"/>
                  <a:lumOff val="35000"/>
                </a:srgbClr>
              </a:solidFill>
              <a:effectLst/>
              <a:uLnTx/>
              <a:uFillTx/>
              <a:latin typeface="Arial" panose="020B0604020202020204"/>
            </a:endParaRPr>
          </a:p>
        </p:txBody>
      </p:sp>
      <p:sp>
        <p:nvSpPr>
          <p:cNvPr id="4" name="Freeform: Shape 50"/>
          <p:cNvSpPr/>
          <p:nvPr>
            <p:custDataLst>
              <p:tags r:id="rId2"/>
            </p:custDataLst>
          </p:nvPr>
        </p:nvSpPr>
        <p:spPr>
          <a:xfrm>
            <a:off x="1029776" y="953846"/>
            <a:ext cx="227978" cy="239129"/>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lumMod val="65000"/>
                  <a:lumOff val="35000"/>
                </a:srgbClr>
              </a:solidFill>
              <a:effectLst/>
              <a:uLnTx/>
              <a:uFillTx/>
              <a:latin typeface="Arial" panose="020B0604020202020204"/>
            </a:endParaRPr>
          </a:p>
        </p:txBody>
      </p:sp>
      <p:sp>
        <p:nvSpPr>
          <p:cNvPr id="5" name="文本框 4"/>
          <p:cNvSpPr txBox="1"/>
          <p:nvPr/>
        </p:nvSpPr>
        <p:spPr>
          <a:xfrm>
            <a:off x="1580515" y="769620"/>
            <a:ext cx="4905375" cy="583565"/>
          </a:xfrm>
          <a:prstGeom prst="rect">
            <a:avLst/>
          </a:prstGeom>
          <a:noFill/>
        </p:spPr>
        <p:txBody>
          <a:bodyPr wrap="square" rtlCol="0">
            <a:spAutoFit/>
          </a:bodyPr>
          <a:p>
            <a:r>
              <a:rPr lang="en-US" sz="3200">
                <a:solidFill>
                  <a:srgbClr val="AB8033"/>
                </a:solidFill>
              </a:rPr>
              <a:t>3.4 </a:t>
            </a:r>
            <a:r>
              <a:rPr lang="zh-CN" altLang="en-US" sz="3200">
                <a:solidFill>
                  <a:srgbClr val="AB8033"/>
                </a:solidFill>
              </a:rPr>
              <a:t>分类结果分析</a:t>
            </a:r>
            <a:endParaRPr lang="zh-CN" altLang="en-US" sz="3200">
              <a:solidFill>
                <a:srgbClr val="AB8033"/>
              </a:solidFill>
            </a:endParaRPr>
          </a:p>
        </p:txBody>
      </p:sp>
      <p:sp>
        <p:nvSpPr>
          <p:cNvPr id="6" name="文本框 5"/>
          <p:cNvSpPr txBox="1"/>
          <p:nvPr>
            <p:custDataLst>
              <p:tags r:id="rId3"/>
            </p:custDataLst>
          </p:nvPr>
        </p:nvSpPr>
        <p:spPr>
          <a:xfrm>
            <a:off x="1030214" y="195320"/>
            <a:ext cx="3371580" cy="460375"/>
          </a:xfrm>
          <a:prstGeom prst="rect">
            <a:avLst/>
          </a:prstGeom>
          <a:noFill/>
        </p:spPr>
        <p:txBody>
          <a:bodyPr wrap="square" rtlCol="0">
            <a:spAutoFit/>
          </a:bodyPr>
          <a:p>
            <a:r>
              <a:rPr lang="en-US" altLang="zh-CN" sz="2400" dirty="0" smtClean="0">
                <a:solidFill>
                  <a:srgbClr val="AB8033"/>
                </a:solidFill>
                <a:latin typeface="微软雅黑" panose="020B0503020204020204" pitchFamily="34" charset="-122"/>
                <a:ea typeface="微软雅黑" panose="020B0503020204020204" pitchFamily="34" charset="-122"/>
              </a:rPr>
              <a:t>3 Data And Methods</a:t>
            </a:r>
            <a:endParaRPr lang="en-US" altLang="zh-CN" sz="2400" dirty="0" smtClean="0">
              <a:solidFill>
                <a:srgbClr val="AB8033"/>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stretch>
            <a:fillRect/>
          </a:stretch>
        </p:blipFill>
        <p:spPr>
          <a:xfrm>
            <a:off x="-1057" y="0"/>
            <a:ext cx="12193057" cy="6858594"/>
          </a:xfrm>
          <a:prstGeom prst="rect">
            <a:avLst/>
          </a:prstGeom>
        </p:spPr>
      </p:pic>
      <p:grpSp>
        <p:nvGrpSpPr>
          <p:cNvPr id="18" name="组合 17"/>
          <p:cNvGrpSpPr/>
          <p:nvPr/>
        </p:nvGrpSpPr>
        <p:grpSpPr>
          <a:xfrm rot="5400000">
            <a:off x="4843827" y="-413320"/>
            <a:ext cx="2076751" cy="5490928"/>
            <a:chOff x="2293642" y="1806366"/>
            <a:chExt cx="2659521" cy="3232995"/>
          </a:xfrm>
        </p:grpSpPr>
        <p:sp>
          <p:nvSpPr>
            <p:cNvPr id="9" name="等腰三角形 8"/>
            <p:cNvSpPr/>
            <p:nvPr/>
          </p:nvSpPr>
          <p:spPr>
            <a:xfrm>
              <a:off x="4602359" y="1806366"/>
              <a:ext cx="350804" cy="223521"/>
            </a:xfrm>
            <a:prstGeom prst="triangle">
              <a:avLst/>
            </a:prstGeom>
            <a:solidFill>
              <a:srgbClr val="9068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a:off x="2293642" y="1806367"/>
              <a:ext cx="2484120" cy="3232994"/>
            </a:xfrm>
            <a:prstGeom prst="parallelogram">
              <a:avLst>
                <a:gd name="adj" fmla="val 12469"/>
              </a:avLst>
            </a:prstGeom>
            <a:solidFill>
              <a:srgbClr val="AB8033">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p:cNvSpPr txBox="1"/>
          <p:nvPr/>
        </p:nvSpPr>
        <p:spPr>
          <a:xfrm>
            <a:off x="2810135" y="3697305"/>
            <a:ext cx="5930862" cy="645160"/>
          </a:xfrm>
          <a:prstGeom prst="rect">
            <a:avLst/>
          </a:prstGeom>
          <a:noFill/>
        </p:spPr>
        <p:txBody>
          <a:bodyPr wrap="square" rtlCol="0">
            <a:spAutoFit/>
          </a:bodyPr>
          <a:lstStyle/>
          <a:p>
            <a:pPr algn="ctr"/>
            <a:r>
              <a:rPr lang="en-US" altLang="zh-CN" sz="3600" dirty="0">
                <a:solidFill>
                  <a:srgbClr val="AB8033"/>
                </a:solidFill>
                <a:latin typeface="微软雅黑" panose="020B0503020204020204" pitchFamily="34" charset="-122"/>
                <a:ea typeface="微软雅黑" panose="020B0503020204020204" pitchFamily="34" charset="-122"/>
              </a:rPr>
              <a:t>Results</a:t>
            </a:r>
            <a:endParaRPr lang="en-US" altLang="zh-CN" sz="3600" dirty="0">
              <a:solidFill>
                <a:srgbClr val="AB8033"/>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3046773" y="1188103"/>
            <a:ext cx="2728793" cy="1862048"/>
          </a:xfrm>
          <a:prstGeom prst="rect">
            <a:avLst/>
          </a:prstGeom>
          <a:noFill/>
        </p:spPr>
        <p:txBody>
          <a:bodyPr wrap="square" rtlCol="0">
            <a:spAutoFit/>
          </a:bodyPr>
          <a:lstStyle/>
          <a:p>
            <a:pPr algn="r"/>
            <a:r>
              <a:rPr lang="en-US" altLang="zh-CN" sz="11500" dirty="0" smtClean="0">
                <a:solidFill>
                  <a:schemeClr val="bg1"/>
                </a:solidFill>
                <a:latin typeface="方正姚体" panose="02010601030101010101" pitchFamily="2" charset="-122"/>
                <a:ea typeface="方正姚体" panose="02010601030101010101" pitchFamily="2" charset="-122"/>
              </a:rPr>
              <a:t>Part</a:t>
            </a:r>
            <a:endParaRPr lang="zh-CN" altLang="en-US" sz="11500" dirty="0">
              <a:solidFill>
                <a:schemeClr val="bg1"/>
              </a:solidFill>
              <a:latin typeface="方正姚体" panose="02010601030101010101" pitchFamily="2" charset="-122"/>
              <a:ea typeface="方正姚体" panose="02010601030101010101" pitchFamily="2" charset="-122"/>
            </a:endParaRPr>
          </a:p>
        </p:txBody>
      </p:sp>
      <p:sp>
        <p:nvSpPr>
          <p:cNvPr id="30" name="文本框 29"/>
          <p:cNvSpPr txBox="1"/>
          <p:nvPr/>
        </p:nvSpPr>
        <p:spPr>
          <a:xfrm>
            <a:off x="6445755" y="1188103"/>
            <a:ext cx="1965960" cy="1862048"/>
          </a:xfrm>
          <a:prstGeom prst="rect">
            <a:avLst/>
          </a:prstGeom>
          <a:noFill/>
        </p:spPr>
        <p:txBody>
          <a:bodyPr wrap="square" rtlCol="0">
            <a:spAutoFit/>
          </a:bodyPr>
          <a:lstStyle/>
          <a:p>
            <a:r>
              <a:rPr lang="en-US" altLang="zh-CN" sz="11500" dirty="0" smtClean="0">
                <a:solidFill>
                  <a:schemeClr val="bg1"/>
                </a:solidFill>
                <a:latin typeface="幼圆" panose="02010509060101010101" pitchFamily="49" charset="-122"/>
                <a:ea typeface="幼圆" panose="02010509060101010101" pitchFamily="49" charset="-122"/>
              </a:rPr>
              <a:t>04</a:t>
            </a:r>
            <a:endParaRPr lang="zh-CN" altLang="en-US" sz="11500" dirty="0">
              <a:solidFill>
                <a:schemeClr val="bg1"/>
              </a:solidFill>
              <a:latin typeface="幼圆" panose="02010509060101010101" pitchFamily="49" charset="-122"/>
              <a:ea typeface="幼圆" panose="02010509060101010101" pitchFamily="49"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图片 8"/>
          <p:cNvPicPr>
            <a:picLocks noChangeAspect="1"/>
          </p:cNvPicPr>
          <p:nvPr>
            <p:custDataLst>
              <p:tags r:id="rId1"/>
            </p:custDataLst>
          </p:nvPr>
        </p:nvPicPr>
        <p:blipFill>
          <a:blip r:embed="rId2"/>
          <a:stretch>
            <a:fillRect/>
          </a:stretch>
        </p:blipFill>
        <p:spPr>
          <a:xfrm>
            <a:off x="213" y="0"/>
            <a:ext cx="12193057" cy="6858594"/>
          </a:xfrm>
          <a:prstGeom prst="rect">
            <a:avLst/>
          </a:prstGeom>
        </p:spPr>
      </p:pic>
      <p:sp>
        <p:nvSpPr>
          <p:cNvPr id="2" name="标题 1"/>
          <p:cNvSpPr>
            <a:spLocks noGrp="1"/>
          </p:cNvSpPr>
          <p:nvPr>
            <p:ph type="title"/>
          </p:nvPr>
        </p:nvSpPr>
        <p:spPr>
          <a:xfrm>
            <a:off x="838200" y="365125"/>
            <a:ext cx="10515600" cy="885825"/>
          </a:xfrm>
        </p:spPr>
        <p:txBody>
          <a:bodyPr/>
          <a:p>
            <a:r>
              <a:rPr lang="zh-CN" altLang="en-US">
                <a:solidFill>
                  <a:srgbClr val="CB9F51"/>
                </a:solidFill>
              </a:rPr>
              <a:t>总概述</a:t>
            </a:r>
            <a:endParaRPr lang="zh-CN" altLang="en-US">
              <a:solidFill>
                <a:srgbClr val="CB9F51"/>
              </a:solidFill>
            </a:endParaRPr>
          </a:p>
        </p:txBody>
      </p:sp>
      <p:sp>
        <p:nvSpPr>
          <p:cNvPr id="3" name="内容占位符 2"/>
          <p:cNvSpPr>
            <a:spLocks noGrp="1"/>
          </p:cNvSpPr>
          <p:nvPr>
            <p:ph idx="1"/>
          </p:nvPr>
        </p:nvSpPr>
        <p:spPr>
          <a:xfrm>
            <a:off x="838200" y="1331595"/>
            <a:ext cx="10515600" cy="5356860"/>
          </a:xfrm>
        </p:spPr>
        <p:txBody>
          <a:bodyPr>
            <a:normAutofit/>
          </a:bodyPr>
          <a:p>
            <a:pPr marL="0" indent="0">
              <a:lnSpc>
                <a:spcPct val="100000"/>
              </a:lnSpc>
              <a:buNone/>
            </a:pPr>
            <a:r>
              <a:rPr lang="zh-CN" altLang="en-US" sz="2400">
                <a:latin typeface="微软雅黑" panose="020B0503020204020204" pitchFamily="34" charset="-122"/>
                <a:ea typeface="微软雅黑" panose="020B0503020204020204" pitchFamily="34" charset="-122"/>
              </a:rPr>
              <a:t>本文对以太坊</a:t>
            </a:r>
            <a:r>
              <a:rPr lang="en-US" altLang="zh-CN" sz="2400">
                <a:latin typeface="微软雅黑" panose="020B0503020204020204" pitchFamily="34" charset="-122"/>
                <a:ea typeface="微软雅黑" panose="020B0503020204020204" pitchFamily="34" charset="-122"/>
              </a:rPr>
              <a:t>ERC-20</a:t>
            </a:r>
            <a:r>
              <a:rPr lang="zh-CN" altLang="en-US" sz="2400">
                <a:latin typeface="微软雅黑" panose="020B0503020204020204" pitchFamily="34" charset="-122"/>
                <a:ea typeface="微软雅黑" panose="020B0503020204020204" pitchFamily="34" charset="-122"/>
              </a:rPr>
              <a:t>代币交易进行了分析，以根据其交易模式来表征和识别关键经济主体。主要发现是：</a:t>
            </a:r>
            <a:endParaRPr lang="zh-CN" altLang="en-US" sz="2400">
              <a:latin typeface="微软雅黑" panose="020B0503020204020204" pitchFamily="34" charset="-122"/>
              <a:ea typeface="微软雅黑" panose="020B0503020204020204" pitchFamily="34" charset="-122"/>
            </a:endParaRPr>
          </a:p>
          <a:p>
            <a:pPr>
              <a:lnSpc>
                <a:spcPct val="100000"/>
              </a:lnSpc>
            </a:pPr>
            <a:r>
              <a:rPr lang="zh-CN" altLang="en-US" sz="2400">
                <a:latin typeface="微软雅黑" panose="020B0503020204020204" pitchFamily="34" charset="-122"/>
                <a:ea typeface="微软雅黑" panose="020B0503020204020204" pitchFamily="34" charset="-122"/>
              </a:rPr>
              <a:t>发现了</a:t>
            </a:r>
            <a:r>
              <a:rPr lang="zh-CN" altLang="en-US" sz="2400" b="1">
                <a:latin typeface="微软雅黑" panose="020B0503020204020204" pitchFamily="34" charset="-122"/>
                <a:ea typeface="微软雅黑" panose="020B0503020204020204" pitchFamily="34" charset="-122"/>
              </a:rPr>
              <a:t>六种</a:t>
            </a:r>
            <a:r>
              <a:rPr lang="zh-CN" altLang="en-US" sz="2400">
                <a:latin typeface="微软雅黑" panose="020B0503020204020204" pitchFamily="34" charset="-122"/>
                <a:ea typeface="微软雅黑" panose="020B0503020204020204" pitchFamily="34" charset="-122"/>
              </a:rPr>
              <a:t>类型的关键代理：中心化交易所、去中心化交易所、钱包、代币发行人、空投服务和游戏服务。</a:t>
            </a:r>
            <a:endParaRPr lang="zh-CN" altLang="en-US" sz="2400">
              <a:latin typeface="微软雅黑" panose="020B0503020204020204" pitchFamily="34" charset="-122"/>
              <a:ea typeface="微软雅黑" panose="020B0503020204020204" pitchFamily="34" charset="-122"/>
            </a:endParaRPr>
          </a:p>
          <a:p>
            <a:pPr>
              <a:lnSpc>
                <a:spcPct val="100000"/>
              </a:lnSpc>
            </a:pPr>
            <a:r>
              <a:rPr lang="zh-CN" altLang="en-US" sz="2400">
                <a:latin typeface="微软雅黑" panose="020B0503020204020204" pitchFamily="34" charset="-122"/>
                <a:ea typeface="微软雅黑" panose="020B0503020204020204" pitchFamily="34" charset="-122"/>
              </a:rPr>
              <a:t>可以</a:t>
            </a:r>
            <a:r>
              <a:rPr lang="zh-CN" altLang="en-US" sz="2400" b="1">
                <a:latin typeface="微软雅黑" panose="020B0503020204020204" pitchFamily="34" charset="-122"/>
                <a:ea typeface="微软雅黑" panose="020B0503020204020204" pitchFamily="34" charset="-122"/>
              </a:rPr>
              <a:t>准确地将</a:t>
            </a:r>
            <a:r>
              <a:rPr lang="zh-CN" altLang="en-US" sz="2400" b="1">
                <a:latin typeface="微软雅黑" panose="020B0503020204020204" pitchFamily="34" charset="-122"/>
                <a:ea typeface="微软雅黑" panose="020B0503020204020204" pitchFamily="34" charset="-122"/>
                <a:sym typeface="+mn-ea"/>
              </a:rPr>
              <a:t>中心化交易所、去中心化交易所和钱包</a:t>
            </a:r>
            <a:r>
              <a:rPr lang="zh-CN" altLang="en-US" sz="2400" b="1">
                <a:latin typeface="微软雅黑" panose="020B0503020204020204" pitchFamily="34" charset="-122"/>
                <a:ea typeface="微软雅黑" panose="020B0503020204020204" pitchFamily="34" charset="-122"/>
              </a:rPr>
              <a:t>区分</a:t>
            </a:r>
            <a:r>
              <a:rPr lang="zh-CN" altLang="en-US" sz="2400">
                <a:latin typeface="微软雅黑" panose="020B0503020204020204" pitchFamily="34" charset="-122"/>
                <a:ea typeface="微软雅黑" panose="020B0503020204020204" pitchFamily="34" charset="-122"/>
              </a:rPr>
              <a:t>开来，这三者</a:t>
            </a:r>
            <a:r>
              <a:rPr lang="zh-CN" altLang="en-US" sz="2400">
                <a:latin typeface="微软雅黑" panose="020B0503020204020204" pitchFamily="34" charset="-122"/>
                <a:ea typeface="微软雅黑" panose="020B0503020204020204" pitchFamily="34" charset="-122"/>
                <a:sym typeface="+mn-ea"/>
              </a:rPr>
              <a:t>表现出不同的交易模式</a:t>
            </a:r>
            <a:r>
              <a:rPr lang="zh-CN" altLang="en-US" sz="2400">
                <a:latin typeface="微软雅黑" panose="020B0503020204020204" pitchFamily="34" charset="-122"/>
                <a:ea typeface="微软雅黑" panose="020B0503020204020204" pitchFamily="34" charset="-122"/>
              </a:rPr>
              <a:t>。</a:t>
            </a:r>
            <a:endParaRPr lang="zh-CN" altLang="en-US" sz="2400">
              <a:latin typeface="微软雅黑" panose="020B0503020204020204" pitchFamily="34" charset="-122"/>
              <a:ea typeface="微软雅黑" panose="020B0503020204020204" pitchFamily="34" charset="-122"/>
            </a:endParaRPr>
          </a:p>
          <a:p>
            <a:pPr>
              <a:lnSpc>
                <a:spcPct val="100000"/>
              </a:lnSpc>
            </a:pPr>
            <a:r>
              <a:rPr lang="zh-CN" altLang="en-US" sz="2400" b="1">
                <a:latin typeface="微软雅黑" panose="020B0503020204020204" pitchFamily="34" charset="-122"/>
                <a:ea typeface="微软雅黑" panose="020B0503020204020204" pitchFamily="34" charset="-122"/>
              </a:rPr>
              <a:t>中心化交易所接收大量存款</a:t>
            </a:r>
            <a:r>
              <a:rPr lang="zh-CN" altLang="en-US" sz="2400">
                <a:latin typeface="微软雅黑" panose="020B0503020204020204" pitchFamily="34" charset="-122"/>
                <a:ea typeface="微软雅黑" panose="020B0503020204020204" pitchFamily="34" charset="-122"/>
              </a:rPr>
              <a:t>并持有大量余额。</a:t>
            </a:r>
            <a:r>
              <a:rPr lang="zh-CN" altLang="en-US" sz="2400" b="1">
                <a:latin typeface="微软雅黑" panose="020B0503020204020204" pitchFamily="34" charset="-122"/>
                <a:ea typeface="微软雅黑" panose="020B0503020204020204" pitchFamily="34" charset="-122"/>
              </a:rPr>
              <a:t>去中心化交易所</a:t>
            </a:r>
            <a:r>
              <a:rPr lang="zh-CN" altLang="en-US" sz="2400">
                <a:latin typeface="微软雅黑" panose="020B0503020204020204" pitchFamily="34" charset="-122"/>
                <a:ea typeface="微软雅黑" panose="020B0503020204020204" pitchFamily="34" charset="-122"/>
              </a:rPr>
              <a:t>在其交易网络中具有更高的</a:t>
            </a:r>
            <a:r>
              <a:rPr lang="zh-CN" altLang="en-US" sz="2400" b="1">
                <a:latin typeface="微软雅黑" panose="020B0503020204020204" pitchFamily="34" charset="-122"/>
                <a:ea typeface="微软雅黑" panose="020B0503020204020204" pitchFamily="34" charset="-122"/>
              </a:rPr>
              <a:t>双边性</a:t>
            </a:r>
            <a:r>
              <a:rPr lang="zh-CN" altLang="en-US" sz="2400">
                <a:latin typeface="微软雅黑" panose="020B0503020204020204" pitchFamily="34" charset="-122"/>
                <a:ea typeface="微软雅黑" panose="020B0503020204020204" pitchFamily="34" charset="-122"/>
              </a:rPr>
              <a:t>（</a:t>
            </a:r>
            <a:r>
              <a:rPr lang="en-US" altLang="zh-CN" sz="2400">
                <a:latin typeface="微软雅黑" panose="020B0503020204020204" pitchFamily="34" charset="-122"/>
                <a:ea typeface="微软雅黑" panose="020B0503020204020204" pitchFamily="34" charset="-122"/>
              </a:rPr>
              <a:t>Reciprocity</a:t>
            </a:r>
            <a:r>
              <a:rPr lang="zh-CN" altLang="en-US" sz="2400">
                <a:latin typeface="微软雅黑" panose="020B0503020204020204" pitchFamily="34" charset="-122"/>
                <a:ea typeface="微软雅黑" panose="020B0503020204020204" pitchFamily="34" charset="-122"/>
              </a:rPr>
              <a:t>）。钱包具有更高的最低提款值。</a:t>
            </a:r>
            <a:endParaRPr lang="zh-CN" altLang="en-US" sz="240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0" y="173860"/>
            <a:ext cx="685366" cy="461665"/>
            <a:chOff x="0" y="173860"/>
            <a:chExt cx="685366" cy="694820"/>
          </a:xfrm>
        </p:grpSpPr>
        <p:sp>
          <p:nvSpPr>
            <p:cNvPr id="19" name="五边形 18"/>
            <p:cNvSpPr/>
            <p:nvPr/>
          </p:nvSpPr>
          <p:spPr>
            <a:xfrm>
              <a:off x="173620" y="173860"/>
              <a:ext cx="511746" cy="694820"/>
            </a:xfrm>
            <a:prstGeom prst="homePlate">
              <a:avLst/>
            </a:prstGeom>
            <a:solidFill>
              <a:srgbClr val="DA9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0" y="173860"/>
              <a:ext cx="81023" cy="694820"/>
            </a:xfrm>
            <a:prstGeom prst="rect">
              <a:avLst/>
            </a:prstGeom>
            <a:solidFill>
              <a:srgbClr val="DA9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335915" y="1449705"/>
            <a:ext cx="5760720" cy="4461510"/>
          </a:xfrm>
          <a:prstGeom prst="rect">
            <a:avLst/>
          </a:prstGeom>
          <a:noFill/>
        </p:spPr>
        <p:txBody>
          <a:bodyPr wrap="square" rtlCol="0">
            <a:spAutoFit/>
          </a:bodyPr>
          <a:p>
            <a:pPr marL="342900" indent="-342900" fontAlgn="auto">
              <a:lnSpc>
                <a:spcPct val="110000"/>
              </a:lnSpc>
              <a:spcAft>
                <a:spcPts val="1200"/>
              </a:spcAft>
              <a:buFont typeface="Arial" panose="020B0604020202020204" pitchFamily="34" charset="0"/>
              <a:buChar char="•"/>
            </a:pPr>
            <a:r>
              <a:rPr lang="zh-CN" altLang="en-US" sz="2000">
                <a:solidFill>
                  <a:srgbClr val="CB9F51"/>
                </a:solidFill>
              </a:rPr>
              <a:t>这幅图的</a:t>
            </a:r>
            <a:r>
              <a:rPr lang="zh-CN" altLang="en-US" sz="2000" b="1">
                <a:solidFill>
                  <a:schemeClr val="tx1"/>
                </a:solidFill>
              </a:rPr>
              <a:t>六种线代表了六种不同的经济角色</a:t>
            </a:r>
            <a:r>
              <a:rPr lang="zh-CN" altLang="en-US" sz="2000">
                <a:solidFill>
                  <a:srgbClr val="CB9F51"/>
                </a:solidFill>
              </a:rPr>
              <a:t>，它们在四个不同的特征组（</a:t>
            </a:r>
            <a:r>
              <a:rPr lang="zh-CN" altLang="en-US" sz="2000" b="1">
                <a:solidFill>
                  <a:schemeClr val="tx1"/>
                </a:solidFill>
              </a:rPr>
              <a:t>体积特征、时间特征、网络大小特征和结构特征</a:t>
            </a:r>
            <a:r>
              <a:rPr lang="zh-CN" altLang="en-US" sz="2000">
                <a:solidFill>
                  <a:srgbClr val="CB9F51"/>
                </a:solidFill>
              </a:rPr>
              <a:t>）中的表现。具体来说：</a:t>
            </a:r>
            <a:endParaRPr lang="zh-CN" altLang="en-US" sz="2000">
              <a:solidFill>
                <a:srgbClr val="CB9F51"/>
              </a:solidFill>
            </a:endParaRPr>
          </a:p>
          <a:p>
            <a:pPr marL="800100" lvl="1" indent="-342900" fontAlgn="auto">
              <a:lnSpc>
                <a:spcPct val="110000"/>
              </a:lnSpc>
              <a:spcAft>
                <a:spcPts val="1200"/>
              </a:spcAft>
              <a:buFont typeface="Arial" panose="020B0604020202020204" pitchFamily="34" charset="0"/>
              <a:buChar char="•"/>
            </a:pPr>
            <a:r>
              <a:rPr lang="zh-CN" altLang="en-US" sz="2000" b="1">
                <a:solidFill>
                  <a:schemeClr val="tx1"/>
                </a:solidFill>
              </a:rPr>
              <a:t>中心化交易所</a:t>
            </a:r>
            <a:r>
              <a:rPr lang="zh-CN" altLang="en-US" sz="2000">
                <a:solidFill>
                  <a:srgbClr val="CB9F51"/>
                </a:solidFill>
              </a:rPr>
              <a:t>（红线）接受来自许多用户的许多传入交易。然而，随着时间的推移，中心化交易所的存款和取款分布不均匀，这意味着交易所用户的活动可能是</a:t>
            </a:r>
            <a:r>
              <a:rPr lang="zh-CN" altLang="en-US" sz="2000" b="1">
                <a:solidFill>
                  <a:schemeClr val="tx1"/>
                </a:solidFill>
              </a:rPr>
              <a:t>由罕见的市场事件驱动的</a:t>
            </a:r>
            <a:r>
              <a:rPr lang="zh-CN" altLang="en-US" sz="2000">
                <a:solidFill>
                  <a:srgbClr val="CB9F51"/>
                </a:solidFill>
              </a:rPr>
              <a:t>。</a:t>
            </a:r>
            <a:endParaRPr lang="zh-CN" altLang="en-US" sz="2000">
              <a:solidFill>
                <a:srgbClr val="CB9F51"/>
              </a:solidFill>
            </a:endParaRPr>
          </a:p>
          <a:p>
            <a:pPr marL="800100" lvl="1" indent="-342900" fontAlgn="auto">
              <a:lnSpc>
                <a:spcPct val="110000"/>
              </a:lnSpc>
              <a:spcAft>
                <a:spcPts val="1200"/>
              </a:spcAft>
              <a:buFont typeface="Arial" panose="020B0604020202020204" pitchFamily="34" charset="0"/>
              <a:buChar char="•"/>
            </a:pPr>
            <a:r>
              <a:rPr lang="zh-CN" altLang="en-US" sz="2000">
                <a:solidFill>
                  <a:srgbClr val="CB9F51"/>
                </a:solidFill>
              </a:rPr>
              <a:t>与</a:t>
            </a:r>
            <a:r>
              <a:rPr lang="zh-CN" altLang="en-US" sz="2000" b="1">
                <a:solidFill>
                  <a:schemeClr val="tx1"/>
                </a:solidFill>
              </a:rPr>
              <a:t>去中心化交易所</a:t>
            </a:r>
            <a:r>
              <a:rPr lang="zh-CN" altLang="en-US" sz="2000">
                <a:solidFill>
                  <a:srgbClr val="CB9F51"/>
                </a:solidFill>
              </a:rPr>
              <a:t>（橙线）交易的用户倾向于在许多小额交易中出售其代币并大量购买。</a:t>
            </a:r>
            <a:endParaRPr lang="zh-CN" altLang="en-US" sz="2000">
              <a:solidFill>
                <a:srgbClr val="CB9F51"/>
              </a:solidFill>
            </a:endParaRPr>
          </a:p>
        </p:txBody>
      </p:sp>
      <p:sp>
        <p:nvSpPr>
          <p:cNvPr id="3" name="Freeform: Shape 43"/>
          <p:cNvSpPr/>
          <p:nvPr>
            <p:custDataLst>
              <p:tags r:id="rId1"/>
            </p:custDataLst>
          </p:nvPr>
        </p:nvSpPr>
        <p:spPr>
          <a:xfrm>
            <a:off x="850664" y="780309"/>
            <a:ext cx="586202" cy="5862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A9E46"/>
          </a:solidFill>
          <a:ln w="12700" cap="flat">
            <a:noFill/>
            <a:miter lim="400000"/>
          </a:ln>
          <a:effectLst/>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lumMod val="65000"/>
                  <a:lumOff val="35000"/>
                </a:srgbClr>
              </a:solidFill>
              <a:effectLst/>
              <a:uLnTx/>
              <a:uFillTx/>
              <a:latin typeface="Arial" panose="020B0604020202020204"/>
            </a:endParaRPr>
          </a:p>
        </p:txBody>
      </p:sp>
      <p:sp>
        <p:nvSpPr>
          <p:cNvPr id="4" name="Freeform: Shape 50"/>
          <p:cNvSpPr/>
          <p:nvPr>
            <p:custDataLst>
              <p:tags r:id="rId2"/>
            </p:custDataLst>
          </p:nvPr>
        </p:nvSpPr>
        <p:spPr>
          <a:xfrm>
            <a:off x="1029776" y="953846"/>
            <a:ext cx="227978" cy="239129"/>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lumMod val="65000"/>
                  <a:lumOff val="35000"/>
                </a:srgbClr>
              </a:solidFill>
              <a:effectLst/>
              <a:uLnTx/>
              <a:uFillTx/>
              <a:latin typeface="Arial" panose="020B0604020202020204"/>
            </a:endParaRPr>
          </a:p>
        </p:txBody>
      </p:sp>
      <p:sp>
        <p:nvSpPr>
          <p:cNvPr id="5" name="文本框 4"/>
          <p:cNvSpPr txBox="1"/>
          <p:nvPr/>
        </p:nvSpPr>
        <p:spPr>
          <a:xfrm>
            <a:off x="1580515" y="769620"/>
            <a:ext cx="4905375" cy="583565"/>
          </a:xfrm>
          <a:prstGeom prst="rect">
            <a:avLst/>
          </a:prstGeom>
          <a:noFill/>
        </p:spPr>
        <p:txBody>
          <a:bodyPr wrap="square" rtlCol="0">
            <a:spAutoFit/>
          </a:bodyPr>
          <a:p>
            <a:r>
              <a:rPr lang="en-US" sz="3200">
                <a:solidFill>
                  <a:srgbClr val="AB8033"/>
                </a:solidFill>
              </a:rPr>
              <a:t>4.1 </a:t>
            </a:r>
            <a:r>
              <a:rPr lang="zh-CN" altLang="en-US" sz="3200">
                <a:solidFill>
                  <a:srgbClr val="AB8033"/>
                </a:solidFill>
              </a:rPr>
              <a:t>关键角色的交易模式</a:t>
            </a:r>
            <a:endParaRPr lang="zh-CN" altLang="en-US" sz="3200">
              <a:solidFill>
                <a:srgbClr val="AB8033"/>
              </a:solidFill>
            </a:endParaRPr>
          </a:p>
        </p:txBody>
      </p:sp>
      <p:sp>
        <p:nvSpPr>
          <p:cNvPr id="6" name="文本框 5"/>
          <p:cNvSpPr txBox="1"/>
          <p:nvPr>
            <p:custDataLst>
              <p:tags r:id="rId3"/>
            </p:custDataLst>
          </p:nvPr>
        </p:nvSpPr>
        <p:spPr>
          <a:xfrm>
            <a:off x="1030214" y="195320"/>
            <a:ext cx="3371580" cy="460375"/>
          </a:xfrm>
          <a:prstGeom prst="rect">
            <a:avLst/>
          </a:prstGeom>
          <a:noFill/>
        </p:spPr>
        <p:txBody>
          <a:bodyPr wrap="square" rtlCol="0">
            <a:spAutoFit/>
          </a:bodyPr>
          <a:p>
            <a:r>
              <a:rPr lang="en-US" altLang="zh-CN" sz="2400" dirty="0" smtClean="0">
                <a:solidFill>
                  <a:srgbClr val="AB8033"/>
                </a:solidFill>
                <a:latin typeface="微软雅黑" panose="020B0503020204020204" pitchFamily="34" charset="-122"/>
                <a:ea typeface="微软雅黑" panose="020B0503020204020204" pitchFamily="34" charset="-122"/>
              </a:rPr>
              <a:t>4 Results</a:t>
            </a:r>
            <a:endParaRPr lang="en-US" altLang="zh-CN" sz="2400" dirty="0" smtClean="0">
              <a:solidFill>
                <a:srgbClr val="AB8033"/>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custDataLst>
              <p:tags r:id="rId4"/>
            </p:custDataLst>
          </p:nvPr>
        </p:nvPicPr>
        <p:blipFill>
          <a:blip r:embed="rId5"/>
          <a:stretch>
            <a:fillRect/>
          </a:stretch>
        </p:blipFill>
        <p:spPr>
          <a:xfrm>
            <a:off x="6038850" y="655955"/>
            <a:ext cx="6153150" cy="50006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0" y="173860"/>
            <a:ext cx="685366" cy="461665"/>
            <a:chOff x="0" y="173860"/>
            <a:chExt cx="685366" cy="694820"/>
          </a:xfrm>
        </p:grpSpPr>
        <p:sp>
          <p:nvSpPr>
            <p:cNvPr id="19" name="五边形 18"/>
            <p:cNvSpPr/>
            <p:nvPr/>
          </p:nvSpPr>
          <p:spPr>
            <a:xfrm>
              <a:off x="173620" y="173860"/>
              <a:ext cx="511746" cy="694820"/>
            </a:xfrm>
            <a:prstGeom prst="homePlate">
              <a:avLst/>
            </a:prstGeom>
            <a:solidFill>
              <a:srgbClr val="DA9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0" y="173860"/>
              <a:ext cx="81023" cy="694820"/>
            </a:xfrm>
            <a:prstGeom prst="rect">
              <a:avLst/>
            </a:prstGeom>
            <a:solidFill>
              <a:srgbClr val="DA9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Freeform: Shape 43"/>
          <p:cNvSpPr/>
          <p:nvPr>
            <p:custDataLst>
              <p:tags r:id="rId1"/>
            </p:custDataLst>
          </p:nvPr>
        </p:nvSpPr>
        <p:spPr>
          <a:xfrm>
            <a:off x="850664" y="780309"/>
            <a:ext cx="586202" cy="5862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A9E46"/>
          </a:solidFill>
          <a:ln w="12700" cap="flat">
            <a:noFill/>
            <a:miter lim="400000"/>
          </a:ln>
          <a:effectLst/>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lumMod val="65000"/>
                  <a:lumOff val="35000"/>
                </a:srgbClr>
              </a:solidFill>
              <a:effectLst/>
              <a:uLnTx/>
              <a:uFillTx/>
              <a:latin typeface="Arial" panose="020B0604020202020204"/>
            </a:endParaRPr>
          </a:p>
        </p:txBody>
      </p:sp>
      <p:sp>
        <p:nvSpPr>
          <p:cNvPr id="4" name="Freeform: Shape 50"/>
          <p:cNvSpPr/>
          <p:nvPr>
            <p:custDataLst>
              <p:tags r:id="rId2"/>
            </p:custDataLst>
          </p:nvPr>
        </p:nvSpPr>
        <p:spPr>
          <a:xfrm>
            <a:off x="1029776" y="953846"/>
            <a:ext cx="227978" cy="239129"/>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lumMod val="65000"/>
                  <a:lumOff val="35000"/>
                </a:srgbClr>
              </a:solidFill>
              <a:effectLst/>
              <a:uLnTx/>
              <a:uFillTx/>
              <a:latin typeface="Arial" panose="020B0604020202020204"/>
            </a:endParaRPr>
          </a:p>
        </p:txBody>
      </p:sp>
      <p:sp>
        <p:nvSpPr>
          <p:cNvPr id="5" name="文本框 4"/>
          <p:cNvSpPr txBox="1"/>
          <p:nvPr/>
        </p:nvSpPr>
        <p:spPr>
          <a:xfrm>
            <a:off x="1580515" y="769620"/>
            <a:ext cx="4905375" cy="583565"/>
          </a:xfrm>
          <a:prstGeom prst="rect">
            <a:avLst/>
          </a:prstGeom>
          <a:noFill/>
        </p:spPr>
        <p:txBody>
          <a:bodyPr wrap="square" rtlCol="0">
            <a:spAutoFit/>
          </a:bodyPr>
          <a:p>
            <a:r>
              <a:rPr lang="en-US" sz="3200">
                <a:solidFill>
                  <a:srgbClr val="AB8033"/>
                </a:solidFill>
              </a:rPr>
              <a:t>4.1 </a:t>
            </a:r>
            <a:r>
              <a:rPr lang="zh-CN" altLang="en-US" sz="3200">
                <a:solidFill>
                  <a:srgbClr val="AB8033"/>
                </a:solidFill>
              </a:rPr>
              <a:t>关键角色的交易模式</a:t>
            </a:r>
            <a:endParaRPr lang="zh-CN" altLang="en-US" sz="3200">
              <a:solidFill>
                <a:srgbClr val="AB8033"/>
              </a:solidFill>
            </a:endParaRPr>
          </a:p>
        </p:txBody>
      </p:sp>
      <p:sp>
        <p:nvSpPr>
          <p:cNvPr id="6" name="文本框 5"/>
          <p:cNvSpPr txBox="1"/>
          <p:nvPr>
            <p:custDataLst>
              <p:tags r:id="rId3"/>
            </p:custDataLst>
          </p:nvPr>
        </p:nvSpPr>
        <p:spPr>
          <a:xfrm>
            <a:off x="1030214" y="195320"/>
            <a:ext cx="3371580" cy="460375"/>
          </a:xfrm>
          <a:prstGeom prst="rect">
            <a:avLst/>
          </a:prstGeom>
          <a:noFill/>
        </p:spPr>
        <p:txBody>
          <a:bodyPr wrap="square" rtlCol="0">
            <a:spAutoFit/>
          </a:bodyPr>
          <a:p>
            <a:r>
              <a:rPr lang="en-US" altLang="zh-CN" sz="2400" dirty="0" smtClean="0">
                <a:solidFill>
                  <a:srgbClr val="AB8033"/>
                </a:solidFill>
                <a:latin typeface="微软雅黑" panose="020B0503020204020204" pitchFamily="34" charset="-122"/>
                <a:ea typeface="微软雅黑" panose="020B0503020204020204" pitchFamily="34" charset="-122"/>
              </a:rPr>
              <a:t>4 Results</a:t>
            </a:r>
            <a:endParaRPr lang="en-US" altLang="zh-CN" sz="2400" dirty="0" smtClean="0">
              <a:solidFill>
                <a:srgbClr val="AB8033"/>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custDataLst>
              <p:tags r:id="rId4"/>
            </p:custDataLst>
          </p:nvPr>
        </p:nvPicPr>
        <p:blipFill>
          <a:blip r:embed="rId5"/>
          <a:stretch>
            <a:fillRect/>
          </a:stretch>
        </p:blipFill>
        <p:spPr>
          <a:xfrm>
            <a:off x="6038850" y="655955"/>
            <a:ext cx="6153150" cy="5000625"/>
          </a:xfrm>
          <a:prstGeom prst="rect">
            <a:avLst/>
          </a:prstGeom>
        </p:spPr>
      </p:pic>
      <p:sp>
        <p:nvSpPr>
          <p:cNvPr id="9" name="文本框 8"/>
          <p:cNvSpPr txBox="1"/>
          <p:nvPr>
            <p:custDataLst>
              <p:tags r:id="rId6"/>
            </p:custDataLst>
          </p:nvPr>
        </p:nvSpPr>
        <p:spPr>
          <a:xfrm>
            <a:off x="335915" y="1449705"/>
            <a:ext cx="5760720" cy="4461510"/>
          </a:xfrm>
          <a:prstGeom prst="rect">
            <a:avLst/>
          </a:prstGeom>
          <a:noFill/>
        </p:spPr>
        <p:txBody>
          <a:bodyPr wrap="square" rtlCol="0">
            <a:spAutoFit/>
          </a:bodyPr>
          <a:p>
            <a:pPr marL="800100" lvl="1" indent="-342900" fontAlgn="auto">
              <a:lnSpc>
                <a:spcPct val="110000"/>
              </a:lnSpc>
              <a:spcAft>
                <a:spcPts val="1200"/>
              </a:spcAft>
              <a:buFont typeface="Arial" panose="020B0604020202020204" pitchFamily="34" charset="0"/>
              <a:buChar char="•"/>
            </a:pPr>
            <a:r>
              <a:rPr lang="zh-CN" altLang="en-US" sz="2000" b="1">
                <a:solidFill>
                  <a:schemeClr val="tx1"/>
                </a:solidFill>
              </a:rPr>
              <a:t>加密货币钱包</a:t>
            </a:r>
            <a:r>
              <a:rPr lang="zh-CN" altLang="en-US" sz="2000">
                <a:solidFill>
                  <a:srgbClr val="CB9F51"/>
                </a:solidFill>
              </a:rPr>
              <a:t>（绿线）与传统银行一样：交易频率不高，但平均交易量较大。与银行一样，钱包服务通常充当用户的代理，直接与其他关键经济主体打交道。</a:t>
            </a:r>
            <a:endParaRPr lang="zh-CN" altLang="en-US" sz="2000">
              <a:solidFill>
                <a:srgbClr val="CB9F51"/>
              </a:solidFill>
            </a:endParaRPr>
          </a:p>
          <a:p>
            <a:pPr marL="800100" lvl="1" indent="-342900" fontAlgn="auto">
              <a:lnSpc>
                <a:spcPct val="110000"/>
              </a:lnSpc>
              <a:spcAft>
                <a:spcPts val="1200"/>
              </a:spcAft>
              <a:buFont typeface="Arial" panose="020B0604020202020204" pitchFamily="34" charset="0"/>
              <a:buChar char="•"/>
            </a:pPr>
            <a:r>
              <a:rPr lang="zh-CN" altLang="en-US" sz="2000" b="1">
                <a:solidFill>
                  <a:schemeClr val="tx1"/>
                </a:solidFill>
              </a:rPr>
              <a:t>代币发行者</a:t>
            </a:r>
            <a:r>
              <a:rPr lang="zh-CN" altLang="en-US" sz="2000">
                <a:solidFill>
                  <a:srgbClr val="CB9F51"/>
                </a:solidFill>
              </a:rPr>
              <a:t>（青线）和</a:t>
            </a:r>
            <a:r>
              <a:rPr lang="zh-CN" altLang="en-US" sz="2000" b="1">
                <a:solidFill>
                  <a:schemeClr val="tx1"/>
                </a:solidFill>
              </a:rPr>
              <a:t>空投服务</a:t>
            </a:r>
            <a:r>
              <a:rPr lang="zh-CN" altLang="en-US" sz="2000">
                <a:solidFill>
                  <a:srgbClr val="CB9F51"/>
                </a:solidFill>
              </a:rPr>
              <a:t>（蓝线）都是向投资者传播代币的经济代理人。但他们在交易行为上却表现出不同的特点。</a:t>
            </a:r>
            <a:endParaRPr lang="zh-CN" altLang="en-US" sz="2000">
              <a:solidFill>
                <a:srgbClr val="CB9F51"/>
              </a:solidFill>
            </a:endParaRPr>
          </a:p>
          <a:p>
            <a:pPr marL="800100" lvl="1" indent="-342900" fontAlgn="auto">
              <a:lnSpc>
                <a:spcPct val="110000"/>
              </a:lnSpc>
              <a:spcAft>
                <a:spcPts val="1200"/>
              </a:spcAft>
              <a:buFont typeface="Arial" panose="020B0604020202020204" pitchFamily="34" charset="0"/>
              <a:buChar char="•"/>
            </a:pPr>
            <a:r>
              <a:rPr lang="zh-CN" altLang="en-US" sz="2000">
                <a:solidFill>
                  <a:srgbClr val="CB9F51"/>
                </a:solidFill>
              </a:rPr>
              <a:t>对于</a:t>
            </a:r>
            <a:r>
              <a:rPr lang="zh-CN" altLang="en-US" sz="2000" b="1">
                <a:solidFill>
                  <a:schemeClr val="tx1"/>
                </a:solidFill>
              </a:rPr>
              <a:t>代币发行者</a:t>
            </a:r>
            <a:r>
              <a:rPr lang="zh-CN" altLang="en-US" sz="2000">
                <a:solidFill>
                  <a:srgbClr val="CB9F51"/>
                </a:solidFill>
              </a:rPr>
              <a:t>来说，即使在最活跃的时期，</a:t>
            </a:r>
            <a:r>
              <a:rPr lang="zh-CN" altLang="en-US" sz="2000" b="1">
                <a:solidFill>
                  <a:schemeClr val="tx1"/>
                </a:solidFill>
              </a:rPr>
              <a:t>活动水平也很低</a:t>
            </a:r>
            <a:r>
              <a:rPr lang="zh-CN" altLang="en-US" sz="2000">
                <a:solidFill>
                  <a:srgbClr val="CB9F51"/>
                </a:solidFill>
              </a:rPr>
              <a:t>。但对于</a:t>
            </a:r>
            <a:r>
              <a:rPr lang="zh-CN" altLang="en-US" sz="2000" b="1">
                <a:solidFill>
                  <a:schemeClr val="tx1"/>
                </a:solidFill>
              </a:rPr>
              <a:t>空投服务</a:t>
            </a:r>
            <a:r>
              <a:rPr lang="zh-CN" altLang="en-US" sz="2000">
                <a:solidFill>
                  <a:srgbClr val="CB9F51"/>
                </a:solidFill>
              </a:rPr>
              <a:t>，他们将代币</a:t>
            </a:r>
            <a:r>
              <a:rPr lang="zh-CN" altLang="en-US" sz="2000" b="1">
                <a:solidFill>
                  <a:schemeClr val="tx1"/>
                </a:solidFill>
              </a:rPr>
              <a:t>免费发放</a:t>
            </a:r>
            <a:r>
              <a:rPr lang="zh-CN" altLang="en-US" sz="2000">
                <a:solidFill>
                  <a:srgbClr val="CB9F51"/>
                </a:solidFill>
              </a:rPr>
              <a:t>给更大的用户群体，而不是向投资者出售代币，所以</a:t>
            </a:r>
            <a:r>
              <a:rPr lang="zh-CN" altLang="en-US" sz="2000" b="1">
                <a:solidFill>
                  <a:schemeClr val="tx1"/>
                </a:solidFill>
              </a:rPr>
              <a:t>其交易量具有显著特征</a:t>
            </a:r>
            <a:r>
              <a:rPr lang="zh-CN" altLang="en-US" sz="2000">
                <a:solidFill>
                  <a:srgbClr val="CB9F51"/>
                </a:solidFill>
              </a:rPr>
              <a:t>。</a:t>
            </a:r>
            <a:endParaRPr lang="zh-CN" altLang="en-US" sz="2000">
              <a:solidFill>
                <a:srgbClr val="CB9F5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0" y="173860"/>
            <a:ext cx="685366" cy="461665"/>
            <a:chOff x="0" y="173860"/>
            <a:chExt cx="685366" cy="694820"/>
          </a:xfrm>
        </p:grpSpPr>
        <p:sp>
          <p:nvSpPr>
            <p:cNvPr id="19" name="五边形 18"/>
            <p:cNvSpPr/>
            <p:nvPr/>
          </p:nvSpPr>
          <p:spPr>
            <a:xfrm>
              <a:off x="173620" y="173860"/>
              <a:ext cx="511746" cy="694820"/>
            </a:xfrm>
            <a:prstGeom prst="homePlate">
              <a:avLst/>
            </a:prstGeom>
            <a:solidFill>
              <a:srgbClr val="DA9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0" y="173860"/>
              <a:ext cx="81023" cy="694820"/>
            </a:xfrm>
            <a:prstGeom prst="rect">
              <a:avLst/>
            </a:prstGeom>
            <a:solidFill>
              <a:srgbClr val="DA9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335915" y="1449705"/>
            <a:ext cx="5760720" cy="2276475"/>
          </a:xfrm>
          <a:prstGeom prst="rect">
            <a:avLst/>
          </a:prstGeom>
          <a:noFill/>
        </p:spPr>
        <p:txBody>
          <a:bodyPr wrap="square" rtlCol="0">
            <a:spAutoFit/>
          </a:bodyPr>
          <a:p>
            <a:pPr marL="800100" lvl="1" indent="-342900" fontAlgn="auto">
              <a:lnSpc>
                <a:spcPct val="110000"/>
              </a:lnSpc>
              <a:spcAft>
                <a:spcPts val="1200"/>
              </a:spcAft>
              <a:buFont typeface="Arial" panose="020B0604020202020204" pitchFamily="34" charset="0"/>
              <a:buChar char="•"/>
            </a:pPr>
            <a:r>
              <a:rPr lang="zh-CN" altLang="en-US" sz="2000" b="1">
                <a:solidFill>
                  <a:schemeClr val="tx1"/>
                </a:solidFill>
              </a:rPr>
              <a:t>游戏地址</a:t>
            </a:r>
            <a:r>
              <a:rPr lang="zh-CN" altLang="en-US" sz="2000">
                <a:solidFill>
                  <a:srgbClr val="CB9F51"/>
                </a:solidFill>
              </a:rPr>
              <a:t>（紫色线）</a:t>
            </a:r>
            <a:r>
              <a:rPr lang="zh-CN" altLang="en-US" sz="2000" b="1">
                <a:solidFill>
                  <a:schemeClr val="tx1"/>
                </a:solidFill>
              </a:rPr>
              <a:t>没有显示出与其他主要代理的任何显着特征</a:t>
            </a:r>
            <a:r>
              <a:rPr lang="zh-CN" altLang="en-US" sz="2000">
                <a:solidFill>
                  <a:srgbClr val="CB9F51"/>
                </a:solidFill>
              </a:rPr>
              <a:t>。它们的网络规模特征与去中心化交易所类似，而网络结构特征和交易量特征则接近空投服务和代币发行机构。</a:t>
            </a:r>
            <a:endParaRPr lang="zh-CN" altLang="en-US" sz="2000">
              <a:solidFill>
                <a:srgbClr val="CB9F51"/>
              </a:solidFill>
            </a:endParaRPr>
          </a:p>
          <a:p>
            <a:pPr marL="342900" lvl="0" indent="-342900" fontAlgn="auto">
              <a:lnSpc>
                <a:spcPct val="110000"/>
              </a:lnSpc>
              <a:spcAft>
                <a:spcPts val="1200"/>
              </a:spcAft>
              <a:buFont typeface="Arial" panose="020B0604020202020204" pitchFamily="34" charset="0"/>
              <a:buChar char="•"/>
            </a:pPr>
            <a:r>
              <a:rPr lang="zh-CN" altLang="en-US" sz="2000">
                <a:solidFill>
                  <a:srgbClr val="CB9F51"/>
                </a:solidFill>
              </a:rPr>
              <a:t>以上是六种角色的特殊交易模式。</a:t>
            </a:r>
            <a:endParaRPr lang="zh-CN" altLang="en-US" sz="2000">
              <a:solidFill>
                <a:srgbClr val="CB9F51"/>
              </a:solidFill>
            </a:endParaRPr>
          </a:p>
        </p:txBody>
      </p:sp>
      <p:sp>
        <p:nvSpPr>
          <p:cNvPr id="3" name="Freeform: Shape 43"/>
          <p:cNvSpPr/>
          <p:nvPr>
            <p:custDataLst>
              <p:tags r:id="rId1"/>
            </p:custDataLst>
          </p:nvPr>
        </p:nvSpPr>
        <p:spPr>
          <a:xfrm>
            <a:off x="850664" y="780309"/>
            <a:ext cx="586202" cy="5862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A9E46"/>
          </a:solidFill>
          <a:ln w="12700" cap="flat">
            <a:noFill/>
            <a:miter lim="400000"/>
          </a:ln>
          <a:effectLst/>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lumMod val="65000"/>
                  <a:lumOff val="35000"/>
                </a:srgbClr>
              </a:solidFill>
              <a:effectLst/>
              <a:uLnTx/>
              <a:uFillTx/>
              <a:latin typeface="Arial" panose="020B0604020202020204"/>
            </a:endParaRPr>
          </a:p>
        </p:txBody>
      </p:sp>
      <p:sp>
        <p:nvSpPr>
          <p:cNvPr id="4" name="Freeform: Shape 50"/>
          <p:cNvSpPr/>
          <p:nvPr>
            <p:custDataLst>
              <p:tags r:id="rId2"/>
            </p:custDataLst>
          </p:nvPr>
        </p:nvSpPr>
        <p:spPr>
          <a:xfrm>
            <a:off x="1029776" y="953846"/>
            <a:ext cx="227978" cy="239129"/>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lumMod val="65000"/>
                  <a:lumOff val="35000"/>
                </a:srgbClr>
              </a:solidFill>
              <a:effectLst/>
              <a:uLnTx/>
              <a:uFillTx/>
              <a:latin typeface="Arial" panose="020B0604020202020204"/>
            </a:endParaRPr>
          </a:p>
        </p:txBody>
      </p:sp>
      <p:sp>
        <p:nvSpPr>
          <p:cNvPr id="5" name="文本框 4"/>
          <p:cNvSpPr txBox="1"/>
          <p:nvPr/>
        </p:nvSpPr>
        <p:spPr>
          <a:xfrm>
            <a:off x="1580515" y="769620"/>
            <a:ext cx="4905375" cy="583565"/>
          </a:xfrm>
          <a:prstGeom prst="rect">
            <a:avLst/>
          </a:prstGeom>
          <a:noFill/>
        </p:spPr>
        <p:txBody>
          <a:bodyPr wrap="square" rtlCol="0">
            <a:spAutoFit/>
          </a:bodyPr>
          <a:p>
            <a:r>
              <a:rPr lang="en-US" sz="3200">
                <a:solidFill>
                  <a:srgbClr val="AB8033"/>
                </a:solidFill>
              </a:rPr>
              <a:t>4.1 </a:t>
            </a:r>
            <a:r>
              <a:rPr lang="zh-CN" altLang="en-US" sz="3200">
                <a:solidFill>
                  <a:srgbClr val="AB8033"/>
                </a:solidFill>
              </a:rPr>
              <a:t>关键角色的交易模式</a:t>
            </a:r>
            <a:endParaRPr lang="zh-CN" altLang="en-US" sz="3200">
              <a:solidFill>
                <a:srgbClr val="AB8033"/>
              </a:solidFill>
            </a:endParaRPr>
          </a:p>
        </p:txBody>
      </p:sp>
      <p:sp>
        <p:nvSpPr>
          <p:cNvPr id="6" name="文本框 5"/>
          <p:cNvSpPr txBox="1"/>
          <p:nvPr>
            <p:custDataLst>
              <p:tags r:id="rId3"/>
            </p:custDataLst>
          </p:nvPr>
        </p:nvSpPr>
        <p:spPr>
          <a:xfrm>
            <a:off x="1030214" y="195320"/>
            <a:ext cx="3371580" cy="460375"/>
          </a:xfrm>
          <a:prstGeom prst="rect">
            <a:avLst/>
          </a:prstGeom>
          <a:noFill/>
        </p:spPr>
        <p:txBody>
          <a:bodyPr wrap="square" rtlCol="0">
            <a:spAutoFit/>
          </a:bodyPr>
          <a:p>
            <a:r>
              <a:rPr lang="en-US" altLang="zh-CN" sz="2400" dirty="0" smtClean="0">
                <a:solidFill>
                  <a:srgbClr val="AB8033"/>
                </a:solidFill>
                <a:latin typeface="微软雅黑" panose="020B0503020204020204" pitchFamily="34" charset="-122"/>
                <a:ea typeface="微软雅黑" panose="020B0503020204020204" pitchFamily="34" charset="-122"/>
              </a:rPr>
              <a:t>4 Results</a:t>
            </a:r>
            <a:endParaRPr lang="en-US" altLang="zh-CN" sz="2400" dirty="0" smtClean="0">
              <a:solidFill>
                <a:srgbClr val="AB8033"/>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custDataLst>
              <p:tags r:id="rId4"/>
            </p:custDataLst>
          </p:nvPr>
        </p:nvPicPr>
        <p:blipFill>
          <a:blip r:embed="rId5"/>
          <a:stretch>
            <a:fillRect/>
          </a:stretch>
        </p:blipFill>
        <p:spPr>
          <a:xfrm>
            <a:off x="6038850" y="655955"/>
            <a:ext cx="6153150" cy="50006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0" y="173860"/>
            <a:ext cx="685366" cy="461665"/>
            <a:chOff x="0" y="173860"/>
            <a:chExt cx="685366" cy="694820"/>
          </a:xfrm>
        </p:grpSpPr>
        <p:sp>
          <p:nvSpPr>
            <p:cNvPr id="19" name="五边形 18"/>
            <p:cNvSpPr/>
            <p:nvPr/>
          </p:nvSpPr>
          <p:spPr>
            <a:xfrm>
              <a:off x="173620" y="173860"/>
              <a:ext cx="511746" cy="694820"/>
            </a:xfrm>
            <a:prstGeom prst="homePlate">
              <a:avLst/>
            </a:prstGeom>
            <a:solidFill>
              <a:srgbClr val="DA9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0" y="173860"/>
              <a:ext cx="81023" cy="694820"/>
            </a:xfrm>
            <a:prstGeom prst="rect">
              <a:avLst/>
            </a:prstGeom>
            <a:solidFill>
              <a:srgbClr val="DA9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685165" y="1490980"/>
            <a:ext cx="9387840" cy="1260475"/>
          </a:xfrm>
          <a:prstGeom prst="rect">
            <a:avLst/>
          </a:prstGeom>
          <a:noFill/>
        </p:spPr>
        <p:txBody>
          <a:bodyPr wrap="square" rtlCol="0">
            <a:spAutoFit/>
          </a:bodyPr>
          <a:p>
            <a:pPr marL="342900" lvl="0" indent="-342900" fontAlgn="auto">
              <a:lnSpc>
                <a:spcPct val="110000"/>
              </a:lnSpc>
              <a:spcAft>
                <a:spcPts val="1200"/>
              </a:spcAft>
              <a:buFont typeface="Arial" panose="020B0604020202020204" pitchFamily="34" charset="0"/>
              <a:buChar char="•"/>
            </a:pPr>
            <a:r>
              <a:rPr lang="zh-CN" altLang="en-US" sz="2000">
                <a:solidFill>
                  <a:srgbClr val="CB9F51"/>
                </a:solidFill>
              </a:rPr>
              <a:t>中心化交易所，</a:t>
            </a:r>
            <a:r>
              <a:rPr lang="zh-CN" altLang="en-US" sz="2000" b="1">
                <a:solidFill>
                  <a:schemeClr val="tx1"/>
                </a:solidFill>
              </a:rPr>
              <a:t>去中心化交易所，中心化交易所和钱包</a:t>
            </a:r>
            <a:r>
              <a:rPr lang="zh-CN" altLang="en-US" sz="2000">
                <a:solidFill>
                  <a:srgbClr val="CB9F51"/>
                </a:solidFill>
              </a:rPr>
              <a:t>的识别精度在</a:t>
            </a:r>
            <a:r>
              <a:rPr lang="en-US" altLang="zh-CN" sz="2000">
                <a:solidFill>
                  <a:srgbClr val="CB9F51"/>
                </a:solidFill>
              </a:rPr>
              <a:t>90%</a:t>
            </a:r>
            <a:r>
              <a:rPr lang="zh-CN" altLang="en-US" sz="2000">
                <a:solidFill>
                  <a:srgbClr val="CB9F51"/>
                </a:solidFill>
              </a:rPr>
              <a:t>，空投大概在</a:t>
            </a:r>
            <a:r>
              <a:rPr lang="en-US" altLang="zh-CN" sz="2000">
                <a:solidFill>
                  <a:srgbClr val="CB9F51"/>
                </a:solidFill>
              </a:rPr>
              <a:t>80%</a:t>
            </a:r>
            <a:r>
              <a:rPr lang="zh-CN" altLang="en-US" sz="2000">
                <a:solidFill>
                  <a:srgbClr val="CB9F51"/>
                </a:solidFill>
              </a:rPr>
              <a:t>以上的精度，而代币发行者和游戏服务商的识别只有</a:t>
            </a:r>
            <a:r>
              <a:rPr lang="en-US" altLang="zh-CN" sz="2000">
                <a:solidFill>
                  <a:srgbClr val="CB9F51"/>
                </a:solidFill>
              </a:rPr>
              <a:t>70%</a:t>
            </a:r>
            <a:r>
              <a:rPr lang="zh-CN" altLang="en-US" sz="2000">
                <a:solidFill>
                  <a:srgbClr val="CB9F51"/>
                </a:solidFill>
              </a:rPr>
              <a:t>左右。</a:t>
            </a:r>
            <a:endParaRPr lang="zh-CN" altLang="en-US" sz="2000">
              <a:solidFill>
                <a:srgbClr val="CB9F51"/>
              </a:solidFill>
            </a:endParaRPr>
          </a:p>
          <a:p>
            <a:pPr marL="342900" lvl="0" indent="-342900" fontAlgn="auto">
              <a:lnSpc>
                <a:spcPct val="110000"/>
              </a:lnSpc>
              <a:spcAft>
                <a:spcPts val="1200"/>
              </a:spcAft>
              <a:buFont typeface="Arial" panose="020B0604020202020204" pitchFamily="34" charset="0"/>
              <a:buChar char="•"/>
            </a:pPr>
            <a:r>
              <a:rPr lang="zh-CN" altLang="en-US" sz="2000">
                <a:solidFill>
                  <a:srgbClr val="CB9F51"/>
                </a:solidFill>
              </a:rPr>
              <a:t>以下是</a:t>
            </a:r>
            <a:r>
              <a:rPr lang="zh-CN" altLang="en-US" sz="2000" b="1">
                <a:solidFill>
                  <a:schemeClr val="tx1"/>
                </a:solidFill>
              </a:rPr>
              <a:t>模型指标，六种角色的精度以及随机森林分类器的困惑矩阵</a:t>
            </a:r>
            <a:r>
              <a:rPr lang="zh-CN" altLang="en-US" sz="2000">
                <a:solidFill>
                  <a:srgbClr val="CB9F51"/>
                </a:solidFill>
              </a:rPr>
              <a:t>。</a:t>
            </a:r>
            <a:endParaRPr lang="zh-CN" altLang="en-US" sz="2000">
              <a:solidFill>
                <a:srgbClr val="CB9F51"/>
              </a:solidFill>
            </a:endParaRPr>
          </a:p>
        </p:txBody>
      </p:sp>
      <p:sp>
        <p:nvSpPr>
          <p:cNvPr id="3" name="Freeform: Shape 43"/>
          <p:cNvSpPr/>
          <p:nvPr>
            <p:custDataLst>
              <p:tags r:id="rId1"/>
            </p:custDataLst>
          </p:nvPr>
        </p:nvSpPr>
        <p:spPr>
          <a:xfrm>
            <a:off x="850664" y="780309"/>
            <a:ext cx="586202" cy="5862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A9E46"/>
          </a:solidFill>
          <a:ln w="12700" cap="flat">
            <a:noFill/>
            <a:miter lim="400000"/>
          </a:ln>
          <a:effectLst/>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lumMod val="65000"/>
                  <a:lumOff val="35000"/>
                </a:srgbClr>
              </a:solidFill>
              <a:effectLst/>
              <a:uLnTx/>
              <a:uFillTx/>
              <a:latin typeface="Arial" panose="020B0604020202020204"/>
            </a:endParaRPr>
          </a:p>
        </p:txBody>
      </p:sp>
      <p:sp>
        <p:nvSpPr>
          <p:cNvPr id="4" name="Freeform: Shape 50"/>
          <p:cNvSpPr/>
          <p:nvPr>
            <p:custDataLst>
              <p:tags r:id="rId2"/>
            </p:custDataLst>
          </p:nvPr>
        </p:nvSpPr>
        <p:spPr>
          <a:xfrm>
            <a:off x="1029776" y="953846"/>
            <a:ext cx="227978" cy="239129"/>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lumMod val="65000"/>
                  <a:lumOff val="35000"/>
                </a:srgbClr>
              </a:solidFill>
              <a:effectLst/>
              <a:uLnTx/>
              <a:uFillTx/>
              <a:latin typeface="Arial" panose="020B0604020202020204"/>
            </a:endParaRPr>
          </a:p>
        </p:txBody>
      </p:sp>
      <p:sp>
        <p:nvSpPr>
          <p:cNvPr id="5" name="文本框 4"/>
          <p:cNvSpPr txBox="1"/>
          <p:nvPr/>
        </p:nvSpPr>
        <p:spPr>
          <a:xfrm>
            <a:off x="1580515" y="769620"/>
            <a:ext cx="4905375" cy="583565"/>
          </a:xfrm>
          <a:prstGeom prst="rect">
            <a:avLst/>
          </a:prstGeom>
          <a:noFill/>
        </p:spPr>
        <p:txBody>
          <a:bodyPr wrap="square" rtlCol="0">
            <a:spAutoFit/>
          </a:bodyPr>
          <a:p>
            <a:r>
              <a:rPr lang="en-US" sz="3200">
                <a:solidFill>
                  <a:srgbClr val="AB8033"/>
                </a:solidFill>
              </a:rPr>
              <a:t>4.2 </a:t>
            </a:r>
            <a:r>
              <a:rPr lang="zh-CN" altLang="en-US" sz="3200">
                <a:solidFill>
                  <a:srgbClr val="AB8033"/>
                </a:solidFill>
              </a:rPr>
              <a:t>模型分类结果</a:t>
            </a:r>
            <a:endParaRPr lang="zh-CN" altLang="en-US" sz="3200">
              <a:solidFill>
                <a:srgbClr val="AB8033"/>
              </a:solidFill>
            </a:endParaRPr>
          </a:p>
        </p:txBody>
      </p:sp>
      <p:sp>
        <p:nvSpPr>
          <p:cNvPr id="6" name="文本框 5"/>
          <p:cNvSpPr txBox="1"/>
          <p:nvPr>
            <p:custDataLst>
              <p:tags r:id="rId3"/>
            </p:custDataLst>
          </p:nvPr>
        </p:nvSpPr>
        <p:spPr>
          <a:xfrm>
            <a:off x="1030214" y="195320"/>
            <a:ext cx="3371580" cy="460375"/>
          </a:xfrm>
          <a:prstGeom prst="rect">
            <a:avLst/>
          </a:prstGeom>
          <a:noFill/>
        </p:spPr>
        <p:txBody>
          <a:bodyPr wrap="square" rtlCol="0">
            <a:spAutoFit/>
          </a:bodyPr>
          <a:p>
            <a:r>
              <a:rPr lang="en-US" altLang="zh-CN" sz="2400" dirty="0" smtClean="0">
                <a:solidFill>
                  <a:srgbClr val="AB8033"/>
                </a:solidFill>
                <a:latin typeface="微软雅黑" panose="020B0503020204020204" pitchFamily="34" charset="-122"/>
                <a:ea typeface="微软雅黑" panose="020B0503020204020204" pitchFamily="34" charset="-122"/>
              </a:rPr>
              <a:t>4 Results</a:t>
            </a:r>
            <a:endParaRPr lang="en-US" altLang="zh-CN" sz="2400" dirty="0" smtClean="0">
              <a:solidFill>
                <a:srgbClr val="AB8033"/>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custDataLst>
              <p:tags r:id="rId4"/>
            </p:custDataLst>
          </p:nvPr>
        </p:nvPicPr>
        <p:blipFill>
          <a:blip r:embed="rId5"/>
          <a:stretch>
            <a:fillRect/>
          </a:stretch>
        </p:blipFill>
        <p:spPr>
          <a:xfrm>
            <a:off x="0" y="3202305"/>
            <a:ext cx="6650355" cy="3669665"/>
          </a:xfrm>
          <a:prstGeom prst="rect">
            <a:avLst/>
          </a:prstGeom>
        </p:spPr>
      </p:pic>
      <p:pic>
        <p:nvPicPr>
          <p:cNvPr id="9" name="图片 8"/>
          <p:cNvPicPr>
            <a:picLocks noChangeAspect="1"/>
          </p:cNvPicPr>
          <p:nvPr>
            <p:custDataLst>
              <p:tags r:id="rId6"/>
            </p:custDataLst>
          </p:nvPr>
        </p:nvPicPr>
        <p:blipFill>
          <a:blip r:embed="rId7"/>
          <a:stretch>
            <a:fillRect/>
          </a:stretch>
        </p:blipFill>
        <p:spPr>
          <a:xfrm>
            <a:off x="7181850" y="3198495"/>
            <a:ext cx="5010150" cy="36734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0" y="173860"/>
            <a:ext cx="685366" cy="461665"/>
            <a:chOff x="0" y="173860"/>
            <a:chExt cx="685366" cy="694820"/>
          </a:xfrm>
        </p:grpSpPr>
        <p:sp>
          <p:nvSpPr>
            <p:cNvPr id="19" name="五边形 18"/>
            <p:cNvSpPr/>
            <p:nvPr/>
          </p:nvSpPr>
          <p:spPr>
            <a:xfrm>
              <a:off x="173620" y="173860"/>
              <a:ext cx="511746" cy="694820"/>
            </a:xfrm>
            <a:prstGeom prst="homePlate">
              <a:avLst/>
            </a:prstGeom>
            <a:solidFill>
              <a:srgbClr val="DA9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0" y="173860"/>
              <a:ext cx="81023" cy="694820"/>
            </a:xfrm>
            <a:prstGeom prst="rect">
              <a:avLst/>
            </a:prstGeom>
            <a:solidFill>
              <a:srgbClr val="DA9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685165" y="1490980"/>
            <a:ext cx="9387840" cy="2614930"/>
          </a:xfrm>
          <a:prstGeom prst="rect">
            <a:avLst/>
          </a:prstGeom>
          <a:noFill/>
        </p:spPr>
        <p:txBody>
          <a:bodyPr wrap="square" rtlCol="0">
            <a:spAutoFit/>
          </a:bodyPr>
          <a:p>
            <a:pPr marL="342900" lvl="0" indent="-342900" fontAlgn="auto">
              <a:lnSpc>
                <a:spcPct val="110000"/>
              </a:lnSpc>
              <a:spcAft>
                <a:spcPts val="1200"/>
              </a:spcAft>
              <a:buFont typeface="Arial" panose="020B0604020202020204" pitchFamily="34" charset="0"/>
              <a:buChar char="•"/>
            </a:pPr>
            <a:r>
              <a:rPr sz="2000" b="1">
                <a:solidFill>
                  <a:schemeClr val="tx1"/>
                </a:solidFill>
              </a:rPr>
              <a:t>特征重要性分析：</a:t>
            </a:r>
            <a:r>
              <a:rPr sz="2000">
                <a:solidFill>
                  <a:srgbClr val="CB9F51"/>
                </a:solidFill>
              </a:rPr>
              <a:t>作者使用了随机森林分类器的排列特征重要性方法，</a:t>
            </a:r>
            <a:r>
              <a:rPr sz="2000" b="1">
                <a:solidFill>
                  <a:schemeClr val="tx1"/>
                </a:solidFill>
              </a:rPr>
              <a:t>量化了不同特征对分类模型的贡献</a:t>
            </a:r>
            <a:r>
              <a:rPr sz="2000">
                <a:solidFill>
                  <a:srgbClr val="CB9F51"/>
                </a:solidFill>
              </a:rPr>
              <a:t>，发现</a:t>
            </a:r>
            <a:r>
              <a:rPr sz="2000" b="1">
                <a:solidFill>
                  <a:schemeClr val="tx1"/>
                </a:solidFill>
              </a:rPr>
              <a:t>网络大小和结构特征</a:t>
            </a:r>
            <a:r>
              <a:rPr sz="2000">
                <a:solidFill>
                  <a:srgbClr val="CB9F51"/>
                </a:solidFill>
              </a:rPr>
              <a:t>具有</a:t>
            </a:r>
            <a:r>
              <a:rPr sz="2000" b="1">
                <a:solidFill>
                  <a:schemeClr val="tx1"/>
                </a:solidFill>
              </a:rPr>
              <a:t>最高的预测能力</a:t>
            </a:r>
            <a:r>
              <a:rPr sz="2000">
                <a:solidFill>
                  <a:srgbClr val="CB9F51"/>
                </a:solidFill>
              </a:rPr>
              <a:t>。</a:t>
            </a:r>
            <a:endParaRPr sz="2000">
              <a:solidFill>
                <a:srgbClr val="CB9F51"/>
              </a:solidFill>
            </a:endParaRPr>
          </a:p>
          <a:p>
            <a:pPr marL="342900" lvl="0" indent="-342900" fontAlgn="auto">
              <a:lnSpc>
                <a:spcPct val="110000"/>
              </a:lnSpc>
              <a:spcAft>
                <a:spcPts val="1200"/>
              </a:spcAft>
              <a:buFont typeface="Arial" panose="020B0604020202020204" pitchFamily="34" charset="0"/>
              <a:buChar char="•"/>
            </a:pPr>
            <a:r>
              <a:rPr sz="2000" b="1">
                <a:solidFill>
                  <a:schemeClr val="tx1"/>
                </a:solidFill>
              </a:rPr>
              <a:t>特征组合的影响：</a:t>
            </a:r>
            <a:r>
              <a:rPr sz="2000">
                <a:solidFill>
                  <a:srgbClr val="CB9F51"/>
                </a:solidFill>
              </a:rPr>
              <a:t>作者使用了不同组合的特征来训练随机森林分类器，比较了它们的分类效果，发现使用所有特征组合可以达到最高的F1值。当只使用</a:t>
            </a:r>
            <a:r>
              <a:rPr sz="2000" b="1">
                <a:solidFill>
                  <a:schemeClr val="tx1"/>
                </a:solidFill>
              </a:rPr>
              <a:t>单个</a:t>
            </a:r>
            <a:r>
              <a:rPr sz="2000">
                <a:solidFill>
                  <a:srgbClr val="CB9F51"/>
                </a:solidFill>
              </a:rPr>
              <a:t>特征组时，</a:t>
            </a:r>
            <a:r>
              <a:rPr sz="2000" b="1">
                <a:solidFill>
                  <a:schemeClr val="tx1"/>
                </a:solidFill>
              </a:rPr>
              <a:t>网络大小特征</a:t>
            </a:r>
            <a:r>
              <a:rPr sz="2000">
                <a:solidFill>
                  <a:srgbClr val="CB9F51"/>
                </a:solidFill>
              </a:rPr>
              <a:t>表现最好。当使用</a:t>
            </a:r>
            <a:r>
              <a:rPr sz="2000" b="1">
                <a:solidFill>
                  <a:schemeClr val="tx1"/>
                </a:solidFill>
              </a:rPr>
              <a:t>两个</a:t>
            </a:r>
            <a:r>
              <a:rPr sz="2000">
                <a:solidFill>
                  <a:srgbClr val="CB9F51"/>
                </a:solidFill>
              </a:rPr>
              <a:t>特征组时，</a:t>
            </a:r>
            <a:r>
              <a:rPr sz="2000" b="1">
                <a:solidFill>
                  <a:schemeClr val="tx1"/>
                </a:solidFill>
              </a:rPr>
              <a:t>网络大小和时间特征</a:t>
            </a:r>
            <a:r>
              <a:rPr sz="2000">
                <a:solidFill>
                  <a:srgbClr val="CB9F51"/>
                </a:solidFill>
              </a:rPr>
              <a:t>的组合效果最佳。当使用</a:t>
            </a:r>
            <a:r>
              <a:rPr sz="2000" b="1">
                <a:solidFill>
                  <a:schemeClr val="tx1"/>
                </a:solidFill>
              </a:rPr>
              <a:t>三个</a:t>
            </a:r>
            <a:r>
              <a:rPr sz="2000">
                <a:solidFill>
                  <a:srgbClr val="CB9F51"/>
                </a:solidFill>
              </a:rPr>
              <a:t>特征组时，</a:t>
            </a:r>
            <a:r>
              <a:rPr sz="2000" b="1">
                <a:solidFill>
                  <a:schemeClr val="tx1"/>
                </a:solidFill>
              </a:rPr>
              <a:t>去掉时间特征的组合效果最差</a:t>
            </a:r>
            <a:r>
              <a:rPr sz="2000">
                <a:solidFill>
                  <a:srgbClr val="CB9F51"/>
                </a:solidFill>
              </a:rPr>
              <a:t>，说明时间特征与其他特征组有较低的相关性</a:t>
            </a:r>
            <a:r>
              <a:rPr lang="zh-CN" sz="2000">
                <a:solidFill>
                  <a:srgbClr val="CB9F51"/>
                </a:solidFill>
              </a:rPr>
              <a:t>，</a:t>
            </a:r>
            <a:r>
              <a:rPr lang="zh-CN" sz="2000" b="1">
                <a:solidFill>
                  <a:schemeClr val="tx1"/>
                </a:solidFill>
              </a:rPr>
              <a:t>时间特征预测性较为独立</a:t>
            </a:r>
            <a:r>
              <a:rPr sz="2000">
                <a:solidFill>
                  <a:srgbClr val="CB9F51"/>
                </a:solidFill>
              </a:rPr>
              <a:t>。</a:t>
            </a:r>
            <a:endParaRPr sz="2000">
              <a:solidFill>
                <a:srgbClr val="CB9F51"/>
              </a:solidFill>
            </a:endParaRPr>
          </a:p>
        </p:txBody>
      </p:sp>
      <p:sp>
        <p:nvSpPr>
          <p:cNvPr id="3" name="Freeform: Shape 43"/>
          <p:cNvSpPr/>
          <p:nvPr>
            <p:custDataLst>
              <p:tags r:id="rId1"/>
            </p:custDataLst>
          </p:nvPr>
        </p:nvSpPr>
        <p:spPr>
          <a:xfrm>
            <a:off x="850664" y="780309"/>
            <a:ext cx="586202" cy="5862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A9E46"/>
          </a:solidFill>
          <a:ln w="12700" cap="flat">
            <a:noFill/>
            <a:miter lim="400000"/>
          </a:ln>
          <a:effectLst/>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lumMod val="65000"/>
                  <a:lumOff val="35000"/>
                </a:srgbClr>
              </a:solidFill>
              <a:effectLst/>
              <a:uLnTx/>
              <a:uFillTx/>
              <a:latin typeface="Arial" panose="020B0604020202020204"/>
            </a:endParaRPr>
          </a:p>
        </p:txBody>
      </p:sp>
      <p:sp>
        <p:nvSpPr>
          <p:cNvPr id="4" name="Freeform: Shape 50"/>
          <p:cNvSpPr/>
          <p:nvPr>
            <p:custDataLst>
              <p:tags r:id="rId2"/>
            </p:custDataLst>
          </p:nvPr>
        </p:nvSpPr>
        <p:spPr>
          <a:xfrm>
            <a:off x="1029776" y="953846"/>
            <a:ext cx="227978" cy="239129"/>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lumMod val="65000"/>
                  <a:lumOff val="35000"/>
                </a:srgbClr>
              </a:solidFill>
              <a:effectLst/>
              <a:uLnTx/>
              <a:uFillTx/>
              <a:latin typeface="Arial" panose="020B0604020202020204"/>
            </a:endParaRPr>
          </a:p>
        </p:txBody>
      </p:sp>
      <p:sp>
        <p:nvSpPr>
          <p:cNvPr id="5" name="文本框 4"/>
          <p:cNvSpPr txBox="1"/>
          <p:nvPr/>
        </p:nvSpPr>
        <p:spPr>
          <a:xfrm>
            <a:off x="1580515" y="769620"/>
            <a:ext cx="4905375" cy="583565"/>
          </a:xfrm>
          <a:prstGeom prst="rect">
            <a:avLst/>
          </a:prstGeom>
          <a:noFill/>
        </p:spPr>
        <p:txBody>
          <a:bodyPr wrap="square" rtlCol="0">
            <a:spAutoFit/>
          </a:bodyPr>
          <a:p>
            <a:r>
              <a:rPr lang="en-US" sz="3200">
                <a:solidFill>
                  <a:srgbClr val="AB8033"/>
                </a:solidFill>
              </a:rPr>
              <a:t>4.3 </a:t>
            </a:r>
            <a:r>
              <a:rPr lang="zh-CN" altLang="en-US" sz="3200">
                <a:solidFill>
                  <a:srgbClr val="AB8033"/>
                </a:solidFill>
              </a:rPr>
              <a:t>对特征的分析</a:t>
            </a:r>
            <a:endParaRPr lang="zh-CN" altLang="en-US" sz="3200">
              <a:solidFill>
                <a:srgbClr val="AB8033"/>
              </a:solidFill>
            </a:endParaRPr>
          </a:p>
        </p:txBody>
      </p:sp>
      <p:sp>
        <p:nvSpPr>
          <p:cNvPr id="6" name="文本框 5"/>
          <p:cNvSpPr txBox="1"/>
          <p:nvPr>
            <p:custDataLst>
              <p:tags r:id="rId3"/>
            </p:custDataLst>
          </p:nvPr>
        </p:nvSpPr>
        <p:spPr>
          <a:xfrm>
            <a:off x="1030214" y="195320"/>
            <a:ext cx="3371580" cy="460375"/>
          </a:xfrm>
          <a:prstGeom prst="rect">
            <a:avLst/>
          </a:prstGeom>
          <a:noFill/>
        </p:spPr>
        <p:txBody>
          <a:bodyPr wrap="square" rtlCol="0">
            <a:spAutoFit/>
          </a:bodyPr>
          <a:p>
            <a:r>
              <a:rPr lang="en-US" altLang="zh-CN" sz="2400" dirty="0" smtClean="0">
                <a:solidFill>
                  <a:srgbClr val="AB8033"/>
                </a:solidFill>
                <a:latin typeface="微软雅黑" panose="020B0503020204020204" pitchFamily="34" charset="-122"/>
                <a:ea typeface="微软雅黑" panose="020B0503020204020204" pitchFamily="34" charset="-122"/>
              </a:rPr>
              <a:t>4 Results</a:t>
            </a:r>
            <a:endParaRPr lang="en-US" altLang="zh-CN" sz="2400" dirty="0" smtClean="0">
              <a:solidFill>
                <a:srgbClr val="AB8033"/>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0" y="173860"/>
            <a:ext cx="685366" cy="461665"/>
            <a:chOff x="0" y="173860"/>
            <a:chExt cx="685366" cy="694820"/>
          </a:xfrm>
        </p:grpSpPr>
        <p:sp>
          <p:nvSpPr>
            <p:cNvPr id="19" name="五边形 18"/>
            <p:cNvSpPr/>
            <p:nvPr/>
          </p:nvSpPr>
          <p:spPr>
            <a:xfrm>
              <a:off x="173620" y="173860"/>
              <a:ext cx="511746" cy="694820"/>
            </a:xfrm>
            <a:prstGeom prst="homePlate">
              <a:avLst/>
            </a:prstGeom>
            <a:solidFill>
              <a:srgbClr val="DA9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0" y="173860"/>
              <a:ext cx="81023" cy="694820"/>
            </a:xfrm>
            <a:prstGeom prst="rect">
              <a:avLst/>
            </a:prstGeom>
            <a:solidFill>
              <a:srgbClr val="DA9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Freeform: Shape 43"/>
          <p:cNvSpPr/>
          <p:nvPr>
            <p:custDataLst>
              <p:tags r:id="rId1"/>
            </p:custDataLst>
          </p:nvPr>
        </p:nvSpPr>
        <p:spPr>
          <a:xfrm>
            <a:off x="850664" y="780309"/>
            <a:ext cx="586202" cy="5862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A9E46"/>
          </a:solidFill>
          <a:ln w="12700" cap="flat">
            <a:noFill/>
            <a:miter lim="400000"/>
          </a:ln>
          <a:effectLst/>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lumMod val="65000"/>
                  <a:lumOff val="35000"/>
                </a:srgbClr>
              </a:solidFill>
              <a:effectLst/>
              <a:uLnTx/>
              <a:uFillTx/>
              <a:latin typeface="Arial" panose="020B0604020202020204"/>
            </a:endParaRPr>
          </a:p>
        </p:txBody>
      </p:sp>
      <p:sp>
        <p:nvSpPr>
          <p:cNvPr id="4" name="Freeform: Shape 50"/>
          <p:cNvSpPr/>
          <p:nvPr>
            <p:custDataLst>
              <p:tags r:id="rId2"/>
            </p:custDataLst>
          </p:nvPr>
        </p:nvSpPr>
        <p:spPr>
          <a:xfrm>
            <a:off x="1029776" y="953846"/>
            <a:ext cx="227978" cy="239129"/>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lumMod val="65000"/>
                  <a:lumOff val="35000"/>
                </a:srgbClr>
              </a:solidFill>
              <a:effectLst/>
              <a:uLnTx/>
              <a:uFillTx/>
              <a:latin typeface="Arial" panose="020B0604020202020204"/>
            </a:endParaRPr>
          </a:p>
        </p:txBody>
      </p:sp>
      <p:sp>
        <p:nvSpPr>
          <p:cNvPr id="5" name="文本框 4"/>
          <p:cNvSpPr txBox="1"/>
          <p:nvPr/>
        </p:nvSpPr>
        <p:spPr>
          <a:xfrm>
            <a:off x="1580515" y="769620"/>
            <a:ext cx="4905375" cy="583565"/>
          </a:xfrm>
          <a:prstGeom prst="rect">
            <a:avLst/>
          </a:prstGeom>
          <a:noFill/>
        </p:spPr>
        <p:txBody>
          <a:bodyPr wrap="square" rtlCol="0">
            <a:spAutoFit/>
          </a:bodyPr>
          <a:p>
            <a:r>
              <a:rPr lang="en-US" sz="3200">
                <a:solidFill>
                  <a:srgbClr val="AB8033"/>
                </a:solidFill>
              </a:rPr>
              <a:t>4.3 </a:t>
            </a:r>
            <a:r>
              <a:rPr lang="zh-CN" altLang="en-US" sz="3200">
                <a:solidFill>
                  <a:srgbClr val="AB8033"/>
                </a:solidFill>
              </a:rPr>
              <a:t>对特征的分析</a:t>
            </a:r>
            <a:endParaRPr lang="zh-CN" altLang="en-US" sz="3200">
              <a:solidFill>
                <a:srgbClr val="AB8033"/>
              </a:solidFill>
            </a:endParaRPr>
          </a:p>
        </p:txBody>
      </p:sp>
      <p:sp>
        <p:nvSpPr>
          <p:cNvPr id="6" name="文本框 5"/>
          <p:cNvSpPr txBox="1"/>
          <p:nvPr>
            <p:custDataLst>
              <p:tags r:id="rId3"/>
            </p:custDataLst>
          </p:nvPr>
        </p:nvSpPr>
        <p:spPr>
          <a:xfrm>
            <a:off x="1030214" y="195320"/>
            <a:ext cx="3371580" cy="460375"/>
          </a:xfrm>
          <a:prstGeom prst="rect">
            <a:avLst/>
          </a:prstGeom>
          <a:noFill/>
        </p:spPr>
        <p:txBody>
          <a:bodyPr wrap="square" rtlCol="0">
            <a:spAutoFit/>
          </a:bodyPr>
          <a:p>
            <a:r>
              <a:rPr lang="en-US" altLang="zh-CN" sz="2400" dirty="0" smtClean="0">
                <a:solidFill>
                  <a:srgbClr val="AB8033"/>
                </a:solidFill>
                <a:latin typeface="微软雅黑" panose="020B0503020204020204" pitchFamily="34" charset="-122"/>
                <a:ea typeface="微软雅黑" panose="020B0503020204020204" pitchFamily="34" charset="-122"/>
              </a:rPr>
              <a:t>4 Results</a:t>
            </a:r>
            <a:endParaRPr lang="en-US" altLang="zh-CN" sz="2400" dirty="0" smtClean="0">
              <a:solidFill>
                <a:srgbClr val="AB8033"/>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custDataLst>
              <p:tags r:id="rId4"/>
            </p:custDataLst>
          </p:nvPr>
        </p:nvPicPr>
        <p:blipFill>
          <a:blip r:embed="rId5"/>
          <a:stretch>
            <a:fillRect/>
          </a:stretch>
        </p:blipFill>
        <p:spPr>
          <a:xfrm>
            <a:off x="6046470" y="0"/>
            <a:ext cx="6145530" cy="6858635"/>
          </a:xfrm>
          <a:prstGeom prst="rect">
            <a:avLst/>
          </a:prstGeom>
        </p:spPr>
      </p:pic>
      <p:pic>
        <p:nvPicPr>
          <p:cNvPr id="8" name="图片 7"/>
          <p:cNvPicPr>
            <a:picLocks noChangeAspect="1"/>
          </p:cNvPicPr>
          <p:nvPr>
            <p:custDataLst>
              <p:tags r:id="rId6"/>
            </p:custDataLst>
          </p:nvPr>
        </p:nvPicPr>
        <p:blipFill>
          <a:blip r:embed="rId7"/>
          <a:stretch>
            <a:fillRect/>
          </a:stretch>
        </p:blipFill>
        <p:spPr>
          <a:xfrm>
            <a:off x="0" y="3566795"/>
            <a:ext cx="6096635" cy="3291205"/>
          </a:xfrm>
          <a:prstGeom prst="rect">
            <a:avLst/>
          </a:prstGeom>
        </p:spPr>
      </p:pic>
      <p:sp>
        <p:nvSpPr>
          <p:cNvPr id="9" name="文本框 8"/>
          <p:cNvSpPr txBox="1"/>
          <p:nvPr/>
        </p:nvSpPr>
        <p:spPr>
          <a:xfrm>
            <a:off x="173355" y="1791335"/>
            <a:ext cx="5873750" cy="1198880"/>
          </a:xfrm>
          <a:prstGeom prst="rect">
            <a:avLst/>
          </a:prstGeom>
          <a:noFill/>
        </p:spPr>
        <p:txBody>
          <a:bodyPr wrap="square" rtlCol="0">
            <a:spAutoFit/>
          </a:bodyPr>
          <a:p>
            <a:r>
              <a:rPr lang="zh-CN" altLang="en-US" sz="2400" b="1">
                <a:solidFill>
                  <a:srgbClr val="CB9F51"/>
                </a:solidFill>
                <a:latin typeface="+mn-ea"/>
                <a:cs typeface="+mn-ea"/>
              </a:rPr>
              <a:t>右图是对特征重要性进行排序；</a:t>
            </a:r>
            <a:endParaRPr lang="zh-CN" altLang="en-US" sz="2400" b="1">
              <a:solidFill>
                <a:srgbClr val="CB9F51"/>
              </a:solidFill>
              <a:latin typeface="+mn-ea"/>
              <a:cs typeface="+mn-ea"/>
            </a:endParaRPr>
          </a:p>
          <a:p>
            <a:r>
              <a:rPr lang="zh-CN" altLang="en-US" sz="2400" b="1">
                <a:solidFill>
                  <a:srgbClr val="CB9F51"/>
                </a:solidFill>
                <a:latin typeface="+mn-ea"/>
                <a:cs typeface="+mn-ea"/>
              </a:rPr>
              <a:t>左表是特征分类准确度的说明，</a:t>
            </a:r>
            <a:endParaRPr lang="zh-CN" altLang="en-US" sz="2400" b="1">
              <a:solidFill>
                <a:srgbClr val="CB9F51"/>
              </a:solidFill>
              <a:latin typeface="+mn-ea"/>
              <a:cs typeface="+mn-ea"/>
            </a:endParaRPr>
          </a:p>
          <a:p>
            <a:r>
              <a:rPr lang="zh-CN" altLang="en-US" sz="2400" b="1">
                <a:solidFill>
                  <a:srgbClr val="CB9F51"/>
                </a:solidFill>
                <a:latin typeface="+mn-ea"/>
                <a:cs typeface="+mn-ea"/>
              </a:rPr>
              <a:t>左表中每一组的最好的</a:t>
            </a:r>
            <a:r>
              <a:rPr lang="en-US" altLang="zh-CN" sz="2400" b="1">
                <a:solidFill>
                  <a:srgbClr val="CB9F51"/>
                </a:solidFill>
                <a:latin typeface="+mn-ea"/>
                <a:cs typeface="+mn-ea"/>
              </a:rPr>
              <a:t>Macro F1</a:t>
            </a:r>
            <a:r>
              <a:rPr lang="zh-CN" altLang="en-US" sz="2400" b="1">
                <a:solidFill>
                  <a:srgbClr val="CB9F51"/>
                </a:solidFill>
                <a:latin typeface="+mn-ea"/>
                <a:cs typeface="+mn-ea"/>
              </a:rPr>
              <a:t>已标注。</a:t>
            </a:r>
            <a:endParaRPr lang="zh-CN" altLang="en-US" sz="2400" b="1">
              <a:solidFill>
                <a:srgbClr val="CB9F51"/>
              </a:solidFill>
              <a:latin typeface="+mn-ea"/>
              <a:cs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1057" y="0"/>
            <a:ext cx="12193057" cy="6858594"/>
          </a:xfrm>
          <a:prstGeom prst="rect">
            <a:avLst/>
          </a:prstGeom>
        </p:spPr>
      </p:pic>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4213" y="0"/>
            <a:ext cx="6403574" cy="6858000"/>
          </a:xfrm>
          <a:prstGeom prst="rect">
            <a:avLst/>
          </a:prstGeom>
        </p:spPr>
      </p:pic>
      <p:sp>
        <p:nvSpPr>
          <p:cNvPr id="4" name="文本框 3"/>
          <p:cNvSpPr txBox="1"/>
          <p:nvPr/>
        </p:nvSpPr>
        <p:spPr>
          <a:xfrm>
            <a:off x="2420342" y="2488312"/>
            <a:ext cx="7269480" cy="1198880"/>
          </a:xfrm>
          <a:prstGeom prst="rect">
            <a:avLst/>
          </a:prstGeom>
          <a:noFill/>
        </p:spPr>
        <p:txBody>
          <a:bodyPr wrap="square" rtlCol="0">
            <a:spAutoFit/>
          </a:bodyPr>
          <a:lstStyle/>
          <a:p>
            <a:pPr algn="ctr"/>
            <a:r>
              <a:rPr lang="zh-CN" altLang="en-US" sz="7200" b="1" dirty="0" smtClean="0">
                <a:solidFill>
                  <a:srgbClr val="AB8033"/>
                </a:solidFill>
                <a:latin typeface="微软雅黑" panose="020B0503020204020204" pitchFamily="34" charset="-122"/>
                <a:ea typeface="微软雅黑" panose="020B0503020204020204" pitchFamily="34" charset="-122"/>
              </a:rPr>
              <a:t>感谢观看</a:t>
            </a:r>
            <a:endParaRPr lang="zh-CN" altLang="en-US" sz="7200" b="1" dirty="0" smtClean="0">
              <a:solidFill>
                <a:srgbClr val="AB8033"/>
              </a:solidFill>
              <a:latin typeface="微软雅黑" panose="020B0503020204020204" pitchFamily="34" charset="-122"/>
              <a:ea typeface="微软雅黑" panose="020B0503020204020204" pitchFamily="34" charset="-122"/>
            </a:endParaRPr>
          </a:p>
        </p:txBody>
      </p:sp>
      <p:sp>
        <p:nvSpPr>
          <p:cNvPr id="5" name="矩形 4"/>
          <p:cNvSpPr/>
          <p:nvPr/>
        </p:nvSpPr>
        <p:spPr>
          <a:xfrm>
            <a:off x="3113398" y="3770662"/>
            <a:ext cx="5884376" cy="768350"/>
          </a:xfrm>
          <a:prstGeom prst="rect">
            <a:avLst/>
          </a:prstGeom>
        </p:spPr>
        <p:txBody>
          <a:bodyPr wrap="square">
            <a:spAutoFit/>
          </a:bodyPr>
          <a:lstStyle/>
          <a:p>
            <a:pPr algn="ctr"/>
            <a:r>
              <a:rPr lang="en-US" altLang="zh-CN" sz="4400" dirty="0" smtClean="0">
                <a:solidFill>
                  <a:srgbClr val="CB9F51"/>
                </a:solidFill>
                <a:effectLst/>
              </a:rPr>
              <a:t>Thanks for watching!</a:t>
            </a:r>
            <a:endParaRPr lang="en-US" altLang="zh-CN" sz="4400" dirty="0" smtClean="0">
              <a:solidFill>
                <a:srgbClr val="CB9F51"/>
              </a:solidFill>
              <a:effectLs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图片 8"/>
          <p:cNvPicPr>
            <a:picLocks noChangeAspect="1"/>
          </p:cNvPicPr>
          <p:nvPr>
            <p:custDataLst>
              <p:tags r:id="rId1"/>
            </p:custDataLst>
          </p:nvPr>
        </p:nvPicPr>
        <p:blipFill>
          <a:blip r:embed="rId2"/>
          <a:stretch>
            <a:fillRect/>
          </a:stretch>
        </p:blipFill>
        <p:spPr>
          <a:xfrm>
            <a:off x="213" y="0"/>
            <a:ext cx="12193057" cy="6858594"/>
          </a:xfrm>
          <a:prstGeom prst="rect">
            <a:avLst/>
          </a:prstGeom>
        </p:spPr>
      </p:pic>
      <p:sp>
        <p:nvSpPr>
          <p:cNvPr id="2" name="标题 1"/>
          <p:cNvSpPr>
            <a:spLocks noGrp="1"/>
          </p:cNvSpPr>
          <p:nvPr>
            <p:ph type="title"/>
          </p:nvPr>
        </p:nvSpPr>
        <p:spPr>
          <a:xfrm>
            <a:off x="838200" y="365125"/>
            <a:ext cx="10515600" cy="885825"/>
          </a:xfrm>
        </p:spPr>
        <p:txBody>
          <a:bodyPr/>
          <a:p>
            <a:r>
              <a:rPr lang="zh-CN" altLang="en-US">
                <a:solidFill>
                  <a:srgbClr val="CB9F51"/>
                </a:solidFill>
              </a:rPr>
              <a:t>总概述</a:t>
            </a:r>
            <a:endParaRPr lang="zh-CN" altLang="en-US">
              <a:solidFill>
                <a:srgbClr val="CB9F51"/>
              </a:solidFill>
            </a:endParaRPr>
          </a:p>
        </p:txBody>
      </p:sp>
      <p:sp>
        <p:nvSpPr>
          <p:cNvPr id="3" name="内容占位符 2"/>
          <p:cNvSpPr>
            <a:spLocks noGrp="1"/>
          </p:cNvSpPr>
          <p:nvPr>
            <p:ph idx="1"/>
          </p:nvPr>
        </p:nvSpPr>
        <p:spPr>
          <a:xfrm>
            <a:off x="838200" y="1331595"/>
            <a:ext cx="10515600" cy="5356860"/>
          </a:xfrm>
        </p:spPr>
        <p:txBody>
          <a:bodyPr>
            <a:normAutofit/>
          </a:bodyPr>
          <a:p>
            <a:pPr>
              <a:lnSpc>
                <a:spcPct val="100000"/>
              </a:lnSpc>
            </a:pPr>
            <a:r>
              <a:rPr lang="zh-CN" altLang="en-US" sz="2400" b="1">
                <a:latin typeface="微软雅黑" panose="020B0503020204020204" pitchFamily="34" charset="-122"/>
                <a:ea typeface="微软雅黑" panose="020B0503020204020204" pitchFamily="34" charset="-122"/>
              </a:rPr>
              <a:t>代币发行者和空投服务</a:t>
            </a:r>
            <a:r>
              <a:rPr lang="zh-CN" altLang="en-US" sz="2400">
                <a:latin typeface="微软雅黑" panose="020B0503020204020204" pitchFamily="34" charset="-122"/>
                <a:ea typeface="微软雅黑" panose="020B0503020204020204" pitchFamily="34" charset="-122"/>
              </a:rPr>
              <a:t>都是通过智能合约向投资者或用户传播代币，但代币发行者的交易活动水平较低，而</a:t>
            </a:r>
            <a:r>
              <a:rPr lang="zh-CN" altLang="en-US" sz="2400" b="1">
                <a:latin typeface="微软雅黑" panose="020B0503020204020204" pitchFamily="34" charset="-122"/>
                <a:ea typeface="微软雅黑" panose="020B0503020204020204" pitchFamily="34" charset="-122"/>
              </a:rPr>
              <a:t>空投服务的交易数量和接收者数量较多</a:t>
            </a:r>
            <a:r>
              <a:rPr lang="zh-CN" altLang="en-US" sz="2400">
                <a:latin typeface="微软雅黑" panose="020B0503020204020204" pitchFamily="34" charset="-122"/>
                <a:ea typeface="微软雅黑" panose="020B0503020204020204" pitchFamily="34" charset="-122"/>
              </a:rPr>
              <a:t>。</a:t>
            </a:r>
            <a:endParaRPr lang="zh-CN" altLang="en-US" sz="2400">
              <a:latin typeface="微软雅黑" panose="020B0503020204020204" pitchFamily="34" charset="-122"/>
              <a:ea typeface="微软雅黑" panose="020B0503020204020204" pitchFamily="34" charset="-122"/>
            </a:endParaRPr>
          </a:p>
          <a:p>
            <a:pPr>
              <a:lnSpc>
                <a:spcPct val="100000"/>
              </a:lnSpc>
            </a:pPr>
            <a:r>
              <a:rPr lang="zh-CN" altLang="en-US" sz="2400" b="1">
                <a:latin typeface="微软雅黑" panose="020B0503020204020204" pitchFamily="34" charset="-122"/>
                <a:ea typeface="微软雅黑" panose="020B0503020204020204" pitchFamily="34" charset="-122"/>
              </a:rPr>
              <a:t>游戏服务</a:t>
            </a:r>
            <a:r>
              <a:rPr lang="zh-CN" altLang="en-US" sz="2400">
                <a:latin typeface="微软雅黑" panose="020B0503020204020204" pitchFamily="34" charset="-122"/>
                <a:ea typeface="微软雅黑" panose="020B0503020204020204" pitchFamily="34" charset="-122"/>
              </a:rPr>
              <a:t>通常接收</a:t>
            </a:r>
            <a:r>
              <a:rPr lang="zh-CN" altLang="en-US" sz="2400" b="1">
                <a:latin typeface="微软雅黑" panose="020B0503020204020204" pitchFamily="34" charset="-122"/>
                <a:ea typeface="微软雅黑" panose="020B0503020204020204" pitchFamily="34" charset="-122"/>
              </a:rPr>
              <a:t>很多入账交易</a:t>
            </a:r>
            <a:r>
              <a:rPr lang="zh-CN" altLang="en-US" sz="2400">
                <a:latin typeface="微软雅黑" panose="020B0503020204020204" pitchFamily="34" charset="-122"/>
                <a:ea typeface="微软雅黑" panose="020B0503020204020204" pitchFamily="34" charset="-122"/>
              </a:rPr>
              <a:t>，但在交易量、时间间隔和网络结构等方面</a:t>
            </a:r>
            <a:r>
              <a:rPr lang="zh-CN" altLang="en-US" sz="2400" b="1">
                <a:latin typeface="微软雅黑" panose="020B0503020204020204" pitchFamily="34" charset="-122"/>
                <a:ea typeface="微软雅黑" panose="020B0503020204020204" pitchFamily="34" charset="-122"/>
              </a:rPr>
              <a:t>没有表现出独特的特征</a:t>
            </a:r>
            <a:r>
              <a:rPr lang="zh-CN" altLang="en-US" sz="2400">
                <a:latin typeface="微软雅黑" panose="020B0503020204020204" pitchFamily="34" charset="-122"/>
                <a:ea typeface="微软雅黑" panose="020B0503020204020204" pitchFamily="34" charset="-122"/>
              </a:rPr>
              <a:t>，因此可能与其他类型的经济角色混淆。</a:t>
            </a:r>
            <a:endParaRPr lang="zh-CN" altLang="en-US" sz="2400">
              <a:latin typeface="微软雅黑" panose="020B0503020204020204" pitchFamily="34" charset="-122"/>
              <a:ea typeface="微软雅黑" panose="020B0503020204020204" pitchFamily="34" charset="-122"/>
            </a:endParaRPr>
          </a:p>
          <a:p>
            <a:pPr>
              <a:lnSpc>
                <a:spcPct val="100000"/>
              </a:lnSpc>
            </a:pPr>
            <a:r>
              <a:rPr lang="zh-CN" altLang="en-US" sz="2400">
                <a:latin typeface="微软雅黑" panose="020B0503020204020204" pitchFamily="34" charset="-122"/>
                <a:ea typeface="微软雅黑" panose="020B0503020204020204" pitchFamily="34" charset="-122"/>
              </a:rPr>
              <a:t>机器学习模型可以</a:t>
            </a:r>
            <a:r>
              <a:rPr lang="zh-CN" altLang="en-US" sz="2400" b="1">
                <a:latin typeface="微软雅黑" panose="020B0503020204020204" pitchFamily="34" charset="-122"/>
                <a:ea typeface="微软雅黑" panose="020B0503020204020204" pitchFamily="34" charset="-122"/>
              </a:rPr>
              <a:t>以&gt;90%的精度识别交易所和钱包</a:t>
            </a:r>
            <a:r>
              <a:rPr lang="zh-CN" altLang="en-US" sz="2400">
                <a:latin typeface="微软雅黑" panose="020B0503020204020204" pitchFamily="34" charset="-122"/>
                <a:ea typeface="微软雅黑" panose="020B0503020204020204" pitchFamily="34" charset="-122"/>
              </a:rPr>
              <a:t>，但</a:t>
            </a:r>
            <a:r>
              <a:rPr lang="zh-CN" altLang="en-US" sz="2400" b="1">
                <a:latin typeface="微软雅黑" panose="020B0503020204020204" pitchFamily="34" charset="-122"/>
                <a:ea typeface="微软雅黑" panose="020B0503020204020204" pitchFamily="34" charset="-122"/>
              </a:rPr>
              <a:t>代币发行者，空投和游戏</a:t>
            </a:r>
            <a:r>
              <a:rPr lang="zh-CN" altLang="en-US" sz="2400">
                <a:latin typeface="微软雅黑" panose="020B0503020204020204" pitchFamily="34" charset="-122"/>
                <a:ea typeface="微软雅黑" panose="020B0503020204020204" pitchFamily="34" charset="-122"/>
              </a:rPr>
              <a:t>不太容易区分（</a:t>
            </a:r>
            <a:r>
              <a:rPr lang="zh-CN" altLang="en-US" sz="2400" b="1">
                <a:latin typeface="微软雅黑" panose="020B0503020204020204" pitchFamily="34" charset="-122"/>
                <a:ea typeface="微软雅黑" panose="020B0503020204020204" pitchFamily="34" charset="-122"/>
              </a:rPr>
              <a:t>70-80%的精度</a:t>
            </a:r>
            <a:r>
              <a:rPr lang="zh-CN" altLang="en-US" sz="2400">
                <a:latin typeface="微软雅黑" panose="020B0503020204020204" pitchFamily="34" charset="-122"/>
                <a:ea typeface="微软雅黑" panose="020B0503020204020204" pitchFamily="34" charset="-122"/>
              </a:rPr>
              <a:t>）。</a:t>
            </a:r>
            <a:endParaRPr lang="zh-CN" altLang="en-US" sz="2400">
              <a:latin typeface="微软雅黑" panose="020B0503020204020204" pitchFamily="34" charset="-122"/>
              <a:ea typeface="微软雅黑" panose="020B0503020204020204" pitchFamily="34" charset="-122"/>
            </a:endParaRPr>
          </a:p>
          <a:p>
            <a:pPr>
              <a:lnSpc>
                <a:spcPct val="100000"/>
              </a:lnSpc>
            </a:pPr>
            <a:r>
              <a:rPr lang="zh-CN" altLang="en-US" sz="2400" b="1">
                <a:latin typeface="微软雅黑" panose="020B0503020204020204" pitchFamily="34" charset="-122"/>
                <a:ea typeface="微软雅黑" panose="020B0503020204020204" pitchFamily="34" charset="-122"/>
              </a:rPr>
              <a:t>了解地址所扮演的角色可以促进对交易方的信任</a:t>
            </a:r>
            <a:r>
              <a:rPr lang="zh-CN" altLang="en-US" sz="2400">
                <a:latin typeface="微软雅黑" panose="020B0503020204020204" pitchFamily="34" charset="-122"/>
                <a:ea typeface="微软雅黑" panose="020B0503020204020204" pitchFamily="34" charset="-122"/>
              </a:rPr>
              <a:t>，这是迈向透明去中心化经济的第一步。（作者观点）</a:t>
            </a:r>
            <a:endParaRPr lang="zh-CN" altLang="en-US" sz="240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a:stretch>
            <a:fillRect/>
          </a:stretch>
        </p:blipFill>
        <p:spPr>
          <a:xfrm>
            <a:off x="213" y="-635"/>
            <a:ext cx="12193057" cy="6858594"/>
          </a:xfrm>
          <a:prstGeom prst="rect">
            <a:avLst/>
          </a:prstGeom>
        </p:spPr>
      </p:pic>
      <p:grpSp>
        <p:nvGrpSpPr>
          <p:cNvPr id="18" name="组合 17"/>
          <p:cNvGrpSpPr/>
          <p:nvPr/>
        </p:nvGrpSpPr>
        <p:grpSpPr>
          <a:xfrm rot="16200000" flipH="1">
            <a:off x="880478" y="1618005"/>
            <a:ext cx="2076752" cy="2737545"/>
            <a:chOff x="2293641" y="1806366"/>
            <a:chExt cx="2659522" cy="3232994"/>
          </a:xfrm>
        </p:grpSpPr>
        <p:sp>
          <p:nvSpPr>
            <p:cNvPr id="9" name="等腰三角形 8"/>
            <p:cNvSpPr/>
            <p:nvPr/>
          </p:nvSpPr>
          <p:spPr>
            <a:xfrm>
              <a:off x="4602359" y="1806366"/>
              <a:ext cx="350804" cy="223521"/>
            </a:xfrm>
            <a:prstGeom prst="triangle">
              <a:avLst/>
            </a:prstGeom>
            <a:solidFill>
              <a:srgbClr val="9068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a:off x="2293641" y="1806366"/>
              <a:ext cx="2484120" cy="3232994"/>
            </a:xfrm>
            <a:prstGeom prst="parallelogram">
              <a:avLst/>
            </a:prstGeom>
            <a:solidFill>
              <a:srgbClr val="AB8033">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4008120" y="1735455"/>
            <a:ext cx="746760" cy="706755"/>
          </a:xfrm>
          <a:prstGeom prst="rect">
            <a:avLst/>
          </a:prstGeom>
          <a:noFill/>
        </p:spPr>
        <p:txBody>
          <a:bodyPr wrap="square" rtlCol="0">
            <a:spAutoFit/>
          </a:bodyPr>
          <a:lstStyle/>
          <a:p>
            <a:r>
              <a:rPr lang="en-US" altLang="zh-CN" sz="4000" b="1" dirty="0" smtClean="0">
                <a:solidFill>
                  <a:srgbClr val="AB8033"/>
                </a:solidFill>
                <a:latin typeface="华文隶书" panose="02010800040101010101" pitchFamily="2" charset="-122"/>
                <a:ea typeface="华文隶书" panose="02010800040101010101" pitchFamily="2" charset="-122"/>
              </a:rPr>
              <a:t>01</a:t>
            </a:r>
            <a:endParaRPr lang="zh-CN" altLang="en-US" sz="4000" b="1" dirty="0">
              <a:solidFill>
                <a:srgbClr val="AB8033"/>
              </a:solidFill>
              <a:latin typeface="华文隶书" panose="02010800040101010101" pitchFamily="2" charset="-122"/>
              <a:ea typeface="华文隶书" panose="02010800040101010101" pitchFamily="2" charset="-122"/>
            </a:endParaRPr>
          </a:p>
        </p:txBody>
      </p:sp>
      <p:sp>
        <p:nvSpPr>
          <p:cNvPr id="13" name="文本框 12"/>
          <p:cNvSpPr txBox="1"/>
          <p:nvPr/>
        </p:nvSpPr>
        <p:spPr>
          <a:xfrm>
            <a:off x="4754702" y="1858698"/>
            <a:ext cx="5041755" cy="460375"/>
          </a:xfrm>
          <a:prstGeom prst="rect">
            <a:avLst/>
          </a:prstGeom>
          <a:noFill/>
        </p:spPr>
        <p:txBody>
          <a:bodyPr wrap="square" rtlCol="0">
            <a:spAutoFit/>
          </a:bodyPr>
          <a:lstStyle/>
          <a:p>
            <a:r>
              <a:rPr lang="en-US" altLang="zh-CN" sz="2400" b="1" dirty="0" smtClean="0">
                <a:solidFill>
                  <a:srgbClr val="AB8033"/>
                </a:solidFill>
                <a:latin typeface="微软雅黑" panose="020B0503020204020204" pitchFamily="34" charset="-122"/>
                <a:ea typeface="微软雅黑" panose="020B0503020204020204" pitchFamily="34" charset="-122"/>
              </a:rPr>
              <a:t>Introduction</a:t>
            </a:r>
            <a:endParaRPr lang="en-US" altLang="zh-CN" sz="2400" b="1" dirty="0" smtClean="0">
              <a:solidFill>
                <a:srgbClr val="AB8033"/>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4008755" y="2442210"/>
            <a:ext cx="746125" cy="706755"/>
          </a:xfrm>
          <a:prstGeom prst="rect">
            <a:avLst/>
          </a:prstGeom>
          <a:noFill/>
        </p:spPr>
        <p:txBody>
          <a:bodyPr wrap="square" rtlCol="0">
            <a:spAutoFit/>
          </a:bodyPr>
          <a:lstStyle/>
          <a:p>
            <a:r>
              <a:rPr lang="en-US" altLang="zh-CN" sz="4000" b="1" dirty="0" smtClean="0">
                <a:solidFill>
                  <a:srgbClr val="AB8033"/>
                </a:solidFill>
                <a:latin typeface="华文隶书" panose="02010800040101010101" pitchFamily="2" charset="-122"/>
                <a:ea typeface="华文隶书" panose="02010800040101010101" pitchFamily="2" charset="-122"/>
              </a:rPr>
              <a:t>02</a:t>
            </a:r>
            <a:endParaRPr lang="zh-CN" altLang="en-US" sz="4000" b="1" dirty="0">
              <a:solidFill>
                <a:srgbClr val="AB8033"/>
              </a:solidFill>
              <a:latin typeface="华文隶书" panose="02010800040101010101" pitchFamily="2" charset="-122"/>
              <a:ea typeface="华文隶书" panose="02010800040101010101" pitchFamily="2" charset="-122"/>
            </a:endParaRPr>
          </a:p>
        </p:txBody>
      </p:sp>
      <p:sp>
        <p:nvSpPr>
          <p:cNvPr id="19" name="文本框 18"/>
          <p:cNvSpPr txBox="1"/>
          <p:nvPr/>
        </p:nvSpPr>
        <p:spPr>
          <a:xfrm>
            <a:off x="4754702" y="2565485"/>
            <a:ext cx="5041755" cy="460375"/>
          </a:xfrm>
          <a:prstGeom prst="rect">
            <a:avLst/>
          </a:prstGeom>
          <a:noFill/>
        </p:spPr>
        <p:txBody>
          <a:bodyPr wrap="square" rtlCol="0">
            <a:spAutoFit/>
          </a:bodyPr>
          <a:lstStyle/>
          <a:p>
            <a:r>
              <a:rPr lang="en-US" altLang="zh-CN" sz="2400" b="1" dirty="0">
                <a:solidFill>
                  <a:srgbClr val="AB8033"/>
                </a:solidFill>
                <a:latin typeface="微软雅黑" panose="020B0503020204020204" pitchFamily="34" charset="-122"/>
                <a:ea typeface="微软雅黑" panose="020B0503020204020204" pitchFamily="34" charset="-122"/>
              </a:rPr>
              <a:t>Related Work</a:t>
            </a:r>
            <a:endParaRPr lang="en-US" altLang="zh-CN" sz="2400" b="1" dirty="0">
              <a:solidFill>
                <a:srgbClr val="AB8033"/>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4008755" y="3148965"/>
            <a:ext cx="746125" cy="706755"/>
          </a:xfrm>
          <a:prstGeom prst="rect">
            <a:avLst/>
          </a:prstGeom>
          <a:noFill/>
        </p:spPr>
        <p:txBody>
          <a:bodyPr wrap="square" rtlCol="0">
            <a:spAutoFit/>
          </a:bodyPr>
          <a:lstStyle/>
          <a:p>
            <a:r>
              <a:rPr lang="en-US" altLang="zh-CN" sz="4000" b="1" dirty="0" smtClean="0">
                <a:solidFill>
                  <a:srgbClr val="AB8033"/>
                </a:solidFill>
                <a:latin typeface="华文隶书" panose="02010800040101010101" pitchFamily="2" charset="-122"/>
                <a:ea typeface="华文隶书" panose="02010800040101010101" pitchFamily="2" charset="-122"/>
              </a:rPr>
              <a:t>03</a:t>
            </a:r>
            <a:endParaRPr lang="zh-CN" altLang="en-US" sz="4000" b="1" dirty="0">
              <a:solidFill>
                <a:srgbClr val="AB8033"/>
              </a:solidFill>
              <a:latin typeface="华文隶书" panose="02010800040101010101" pitchFamily="2" charset="-122"/>
              <a:ea typeface="华文隶书" panose="02010800040101010101" pitchFamily="2" charset="-122"/>
            </a:endParaRPr>
          </a:p>
        </p:txBody>
      </p:sp>
      <p:sp>
        <p:nvSpPr>
          <p:cNvPr id="21" name="文本框 20"/>
          <p:cNvSpPr txBox="1"/>
          <p:nvPr/>
        </p:nvSpPr>
        <p:spPr>
          <a:xfrm>
            <a:off x="4754702" y="3272069"/>
            <a:ext cx="5041755" cy="460375"/>
          </a:xfrm>
          <a:prstGeom prst="rect">
            <a:avLst/>
          </a:prstGeom>
          <a:noFill/>
        </p:spPr>
        <p:txBody>
          <a:bodyPr wrap="square" rtlCol="0">
            <a:spAutoFit/>
          </a:bodyPr>
          <a:lstStyle/>
          <a:p>
            <a:r>
              <a:rPr lang="en-US" altLang="zh-CN" sz="2400" b="1" dirty="0">
                <a:solidFill>
                  <a:srgbClr val="AB8033"/>
                </a:solidFill>
                <a:latin typeface="微软雅黑" panose="020B0503020204020204" pitchFamily="34" charset="-122"/>
                <a:ea typeface="微软雅黑" panose="020B0503020204020204" pitchFamily="34" charset="-122"/>
              </a:rPr>
              <a:t>Data And Methods</a:t>
            </a:r>
            <a:endParaRPr lang="en-US" altLang="zh-CN" sz="2400" b="1" dirty="0">
              <a:solidFill>
                <a:srgbClr val="AB8033"/>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4008120" y="3855720"/>
            <a:ext cx="746125" cy="706755"/>
          </a:xfrm>
          <a:prstGeom prst="rect">
            <a:avLst/>
          </a:prstGeom>
          <a:noFill/>
        </p:spPr>
        <p:txBody>
          <a:bodyPr wrap="square" rtlCol="0">
            <a:spAutoFit/>
          </a:bodyPr>
          <a:lstStyle/>
          <a:p>
            <a:r>
              <a:rPr lang="en-US" altLang="zh-CN" sz="4000" b="1" dirty="0" smtClean="0">
                <a:solidFill>
                  <a:srgbClr val="AB8033"/>
                </a:solidFill>
                <a:latin typeface="华文隶书" panose="02010800040101010101" pitchFamily="2" charset="-122"/>
                <a:ea typeface="华文隶书" panose="02010800040101010101" pitchFamily="2" charset="-122"/>
              </a:rPr>
              <a:t>04</a:t>
            </a:r>
            <a:endParaRPr lang="zh-CN" altLang="en-US" sz="4000" b="1" dirty="0">
              <a:solidFill>
                <a:srgbClr val="AB8033"/>
              </a:solidFill>
              <a:latin typeface="华文隶书" panose="02010800040101010101" pitchFamily="2" charset="-122"/>
              <a:ea typeface="华文隶书" panose="02010800040101010101" pitchFamily="2" charset="-122"/>
            </a:endParaRPr>
          </a:p>
        </p:txBody>
      </p:sp>
      <p:sp>
        <p:nvSpPr>
          <p:cNvPr id="23" name="文本框 22"/>
          <p:cNvSpPr txBox="1"/>
          <p:nvPr/>
        </p:nvSpPr>
        <p:spPr>
          <a:xfrm>
            <a:off x="4754702" y="3978856"/>
            <a:ext cx="5041755" cy="460375"/>
          </a:xfrm>
          <a:prstGeom prst="rect">
            <a:avLst/>
          </a:prstGeom>
          <a:noFill/>
        </p:spPr>
        <p:txBody>
          <a:bodyPr wrap="square" rtlCol="0">
            <a:spAutoFit/>
          </a:bodyPr>
          <a:lstStyle/>
          <a:p>
            <a:r>
              <a:rPr lang="en-US" altLang="zh-CN" sz="2400" b="1" dirty="0">
                <a:solidFill>
                  <a:srgbClr val="AB8033"/>
                </a:solidFill>
                <a:latin typeface="微软雅黑" panose="020B0503020204020204" pitchFamily="34" charset="-122"/>
                <a:ea typeface="微软雅黑" panose="020B0503020204020204" pitchFamily="34" charset="-122"/>
              </a:rPr>
              <a:t>Results</a:t>
            </a:r>
            <a:endParaRPr lang="en-US" altLang="zh-CN" sz="2400" b="1" dirty="0">
              <a:solidFill>
                <a:srgbClr val="AB8033"/>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899284" y="2502816"/>
            <a:ext cx="2271278" cy="923330"/>
          </a:xfrm>
          <a:prstGeom prst="rect">
            <a:avLst/>
          </a:prstGeom>
          <a:noFill/>
        </p:spPr>
        <p:txBody>
          <a:bodyPr vert="horz" wrap="square" rtlCol="0">
            <a:spAutoFit/>
          </a:bodyPr>
          <a:lstStyle/>
          <a:p>
            <a:pPr algn="ctr"/>
            <a:r>
              <a:rPr lang="zh-CN" altLang="en-US" sz="5400" spc="600" dirty="0" smtClean="0">
                <a:solidFill>
                  <a:schemeClr val="bg1"/>
                </a:solidFill>
                <a:latin typeface="微软雅黑" panose="020B0503020204020204" pitchFamily="34" charset="-122"/>
                <a:ea typeface="微软雅黑" panose="020B0503020204020204" pitchFamily="34" charset="-122"/>
              </a:rPr>
              <a:t>目 录</a:t>
            </a:r>
            <a:endParaRPr lang="zh-CN" altLang="en-US" sz="5400" spc="6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1751382" y="1996274"/>
            <a:ext cx="430887" cy="1844040"/>
          </a:xfrm>
          <a:prstGeom prst="rect">
            <a:avLst/>
          </a:prstGeom>
          <a:noFill/>
        </p:spPr>
        <p:txBody>
          <a:bodyPr vert="eaVert" wrap="square" rtlCol="0">
            <a:spAutoFit/>
          </a:bodyPr>
          <a:lstStyle/>
          <a:p>
            <a:pPr algn="ctr"/>
            <a:r>
              <a:rPr lang="en-US" altLang="zh-CN" sz="1600" dirty="0" smtClean="0">
                <a:solidFill>
                  <a:schemeClr val="bg1"/>
                </a:solidFill>
                <a:latin typeface="微软雅黑" panose="020B0503020204020204" pitchFamily="34" charset="-122"/>
                <a:ea typeface="微软雅黑" panose="020B0503020204020204" pitchFamily="34" charset="-122"/>
              </a:rPr>
              <a:t>CONTENTS</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stretch>
            <a:fillRect/>
          </a:stretch>
        </p:blipFill>
        <p:spPr>
          <a:xfrm>
            <a:off x="-1057" y="0"/>
            <a:ext cx="12193057" cy="6858594"/>
          </a:xfrm>
          <a:prstGeom prst="rect">
            <a:avLst/>
          </a:prstGeom>
        </p:spPr>
      </p:pic>
      <p:grpSp>
        <p:nvGrpSpPr>
          <p:cNvPr id="18" name="组合 17"/>
          <p:cNvGrpSpPr/>
          <p:nvPr/>
        </p:nvGrpSpPr>
        <p:grpSpPr>
          <a:xfrm rot="5400000">
            <a:off x="4843827" y="-413320"/>
            <a:ext cx="2076751" cy="5490928"/>
            <a:chOff x="2293642" y="1806366"/>
            <a:chExt cx="2659521" cy="3232995"/>
          </a:xfrm>
        </p:grpSpPr>
        <p:sp>
          <p:nvSpPr>
            <p:cNvPr id="9" name="等腰三角形 8"/>
            <p:cNvSpPr/>
            <p:nvPr/>
          </p:nvSpPr>
          <p:spPr>
            <a:xfrm>
              <a:off x="4602359" y="1806366"/>
              <a:ext cx="350804" cy="223521"/>
            </a:xfrm>
            <a:prstGeom prst="triangle">
              <a:avLst/>
            </a:prstGeom>
            <a:solidFill>
              <a:srgbClr val="9068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a:off x="2293642" y="1806367"/>
              <a:ext cx="2484120" cy="3232994"/>
            </a:xfrm>
            <a:prstGeom prst="parallelogram">
              <a:avLst>
                <a:gd name="adj" fmla="val 12469"/>
              </a:avLst>
            </a:prstGeom>
            <a:solidFill>
              <a:srgbClr val="AB8033">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p:cNvSpPr txBox="1"/>
          <p:nvPr/>
        </p:nvSpPr>
        <p:spPr>
          <a:xfrm>
            <a:off x="2810135" y="3697305"/>
            <a:ext cx="5930862" cy="645160"/>
          </a:xfrm>
          <a:prstGeom prst="rect">
            <a:avLst/>
          </a:prstGeom>
          <a:noFill/>
        </p:spPr>
        <p:txBody>
          <a:bodyPr wrap="square" rtlCol="0">
            <a:spAutoFit/>
          </a:bodyPr>
          <a:lstStyle/>
          <a:p>
            <a:pPr algn="ctr"/>
            <a:r>
              <a:rPr lang="en-US" altLang="zh-CN" sz="3600" b="1" dirty="0" smtClean="0">
                <a:solidFill>
                  <a:srgbClr val="AB8033"/>
                </a:solidFill>
                <a:latin typeface="微软雅黑" panose="020B0503020204020204" pitchFamily="34" charset="-122"/>
                <a:ea typeface="微软雅黑" panose="020B0503020204020204" pitchFamily="34" charset="-122"/>
                <a:sym typeface="+mn-ea"/>
              </a:rPr>
              <a:t>Introduction</a:t>
            </a:r>
            <a:endParaRPr lang="zh-CN" altLang="en-US" sz="3600" dirty="0">
              <a:solidFill>
                <a:srgbClr val="AB8033"/>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3046773" y="1188103"/>
            <a:ext cx="2728793" cy="1862048"/>
          </a:xfrm>
          <a:prstGeom prst="rect">
            <a:avLst/>
          </a:prstGeom>
          <a:noFill/>
        </p:spPr>
        <p:txBody>
          <a:bodyPr wrap="square" rtlCol="0">
            <a:spAutoFit/>
          </a:bodyPr>
          <a:lstStyle/>
          <a:p>
            <a:pPr algn="r"/>
            <a:r>
              <a:rPr lang="en-US" altLang="zh-CN" sz="11500" dirty="0" smtClean="0">
                <a:solidFill>
                  <a:schemeClr val="bg1"/>
                </a:solidFill>
                <a:latin typeface="方正姚体" panose="02010601030101010101" pitchFamily="2" charset="-122"/>
                <a:ea typeface="方正姚体" panose="02010601030101010101" pitchFamily="2" charset="-122"/>
              </a:rPr>
              <a:t>Part</a:t>
            </a:r>
            <a:endParaRPr lang="zh-CN" altLang="en-US" sz="11500" dirty="0">
              <a:solidFill>
                <a:schemeClr val="bg1"/>
              </a:solidFill>
              <a:latin typeface="方正姚体" panose="02010601030101010101" pitchFamily="2" charset="-122"/>
              <a:ea typeface="方正姚体" panose="02010601030101010101" pitchFamily="2" charset="-122"/>
            </a:endParaRPr>
          </a:p>
        </p:txBody>
      </p:sp>
      <p:sp>
        <p:nvSpPr>
          <p:cNvPr id="30" name="文本框 29"/>
          <p:cNvSpPr txBox="1"/>
          <p:nvPr/>
        </p:nvSpPr>
        <p:spPr>
          <a:xfrm>
            <a:off x="6445755" y="1188103"/>
            <a:ext cx="1965960" cy="1862048"/>
          </a:xfrm>
          <a:prstGeom prst="rect">
            <a:avLst/>
          </a:prstGeom>
          <a:noFill/>
        </p:spPr>
        <p:txBody>
          <a:bodyPr wrap="square" rtlCol="0">
            <a:spAutoFit/>
          </a:bodyPr>
          <a:lstStyle/>
          <a:p>
            <a:r>
              <a:rPr lang="en-US" altLang="zh-CN" sz="11500" dirty="0" smtClean="0">
                <a:solidFill>
                  <a:schemeClr val="bg1"/>
                </a:solidFill>
                <a:latin typeface="幼圆" panose="02010509060101010101" pitchFamily="49" charset="-122"/>
                <a:ea typeface="幼圆" panose="02010509060101010101" pitchFamily="49" charset="-122"/>
              </a:rPr>
              <a:t>01</a:t>
            </a:r>
            <a:endParaRPr lang="zh-CN" altLang="en-US" sz="11500" dirty="0">
              <a:solidFill>
                <a:schemeClr val="bg1"/>
              </a:solidFill>
              <a:latin typeface="幼圆" panose="02010509060101010101" pitchFamily="49" charset="-122"/>
              <a:ea typeface="幼圆" panose="02010509060101010101" pitchFamily="49"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929884" y="195320"/>
            <a:ext cx="3371580" cy="460375"/>
          </a:xfrm>
          <a:prstGeom prst="rect">
            <a:avLst/>
          </a:prstGeom>
          <a:noFill/>
        </p:spPr>
        <p:txBody>
          <a:bodyPr wrap="square" rtlCol="0">
            <a:spAutoFit/>
          </a:bodyPr>
          <a:lstStyle/>
          <a:p>
            <a:r>
              <a:rPr lang="en-US" altLang="zh-CN" sz="2400" dirty="0" smtClean="0">
                <a:solidFill>
                  <a:srgbClr val="AB8033"/>
                </a:solidFill>
                <a:latin typeface="微软雅黑" panose="020B0503020204020204" pitchFamily="34" charset="-122"/>
                <a:ea typeface="微软雅黑" panose="020B0503020204020204" pitchFamily="34" charset="-122"/>
              </a:rPr>
              <a:t>1 Introduction</a:t>
            </a:r>
            <a:endParaRPr lang="en-US" altLang="zh-CN" sz="2400" dirty="0" smtClean="0">
              <a:solidFill>
                <a:srgbClr val="AB8033"/>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0" y="173860"/>
            <a:ext cx="685366" cy="461665"/>
            <a:chOff x="0" y="173860"/>
            <a:chExt cx="685366" cy="694820"/>
          </a:xfrm>
        </p:grpSpPr>
        <p:sp>
          <p:nvSpPr>
            <p:cNvPr id="19" name="五边形 18"/>
            <p:cNvSpPr/>
            <p:nvPr/>
          </p:nvSpPr>
          <p:spPr>
            <a:xfrm>
              <a:off x="173620" y="173860"/>
              <a:ext cx="511746" cy="694820"/>
            </a:xfrm>
            <a:prstGeom prst="homePlate">
              <a:avLst/>
            </a:prstGeom>
            <a:solidFill>
              <a:srgbClr val="DA9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0" y="173860"/>
              <a:ext cx="81023" cy="694820"/>
            </a:xfrm>
            <a:prstGeom prst="rect">
              <a:avLst/>
            </a:prstGeom>
            <a:solidFill>
              <a:srgbClr val="DA9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685165" y="2139950"/>
            <a:ext cx="9316720" cy="3240405"/>
          </a:xfrm>
          <a:prstGeom prst="rect">
            <a:avLst/>
          </a:prstGeom>
          <a:noFill/>
        </p:spPr>
        <p:txBody>
          <a:bodyPr wrap="square" rtlCol="0">
            <a:spAutoFit/>
          </a:bodyPr>
          <a:p>
            <a:pPr marL="342900" indent="-342900" fontAlgn="auto">
              <a:lnSpc>
                <a:spcPct val="110000"/>
              </a:lnSpc>
              <a:spcAft>
                <a:spcPts val="1200"/>
              </a:spcAft>
              <a:buFont typeface="Arial" panose="020B0604020202020204" pitchFamily="34" charset="0"/>
              <a:buChar char="•"/>
            </a:pPr>
            <a:r>
              <a:rPr lang="zh-CN" altLang="en-US" sz="2400">
                <a:solidFill>
                  <a:srgbClr val="CB9F51"/>
                </a:solidFill>
              </a:rPr>
              <a:t>理解加密货币交易记录的一个难点是</a:t>
            </a:r>
            <a:r>
              <a:rPr lang="zh-CN" altLang="en-US" sz="2400" b="1">
                <a:solidFill>
                  <a:schemeClr val="tx1"/>
                </a:solidFill>
              </a:rPr>
              <a:t>区块链地址的匿名性</a:t>
            </a:r>
            <a:r>
              <a:rPr lang="zh-CN" altLang="en-US" sz="2400">
                <a:solidFill>
                  <a:srgbClr val="CB9F51"/>
                </a:solidFill>
              </a:rPr>
              <a:t>。加密货币用户可以使用椭圆加密算法生成其身份，即一对公钥和私钥。</a:t>
            </a:r>
            <a:endParaRPr lang="zh-CN" altLang="en-US" sz="2400">
              <a:solidFill>
                <a:srgbClr val="CB9F51"/>
              </a:solidFill>
            </a:endParaRPr>
          </a:p>
          <a:p>
            <a:pPr marL="342900" indent="-342900" fontAlgn="auto">
              <a:lnSpc>
                <a:spcPct val="110000"/>
              </a:lnSpc>
              <a:spcAft>
                <a:spcPts val="1200"/>
              </a:spcAft>
              <a:buFont typeface="Arial" panose="020B0604020202020204" pitchFamily="34" charset="0"/>
              <a:buChar char="•"/>
            </a:pPr>
            <a:r>
              <a:rPr lang="zh-CN" altLang="en-US" sz="2400">
                <a:solidFill>
                  <a:srgbClr val="CB9F51"/>
                </a:solidFill>
              </a:rPr>
              <a:t>由于公钥不是从用户之外的任何方获得的，因此不可能将这个“用户名”与任何其他信息关联起来推断用户的真实身份，例如他们的IP地址。</a:t>
            </a:r>
            <a:endParaRPr lang="zh-CN" altLang="en-US" sz="2400">
              <a:solidFill>
                <a:srgbClr val="CB9F51"/>
              </a:solidFill>
            </a:endParaRPr>
          </a:p>
          <a:p>
            <a:pPr marL="342900" indent="-342900" fontAlgn="auto">
              <a:lnSpc>
                <a:spcPct val="110000"/>
              </a:lnSpc>
              <a:spcAft>
                <a:spcPts val="1200"/>
              </a:spcAft>
              <a:buFont typeface="Arial" panose="020B0604020202020204" pitchFamily="34" charset="0"/>
              <a:buChar char="•"/>
            </a:pPr>
            <a:r>
              <a:rPr lang="zh-CN" altLang="en-US" sz="2400" b="1">
                <a:solidFill>
                  <a:schemeClr val="tx1"/>
                </a:solidFill>
              </a:rPr>
              <a:t>用户身份（区块链地址）是匿名的，但尽管如此，从其交易模式中识别地址的角色是可行的</a:t>
            </a:r>
            <a:r>
              <a:rPr lang="zh-CN" altLang="en-US" sz="2400" b="1">
                <a:solidFill>
                  <a:srgbClr val="CB9F51"/>
                </a:solidFill>
              </a:rPr>
              <a:t>。</a:t>
            </a:r>
            <a:endParaRPr lang="zh-CN" altLang="en-US" sz="2400" b="1">
              <a:solidFill>
                <a:srgbClr val="CB9F51"/>
              </a:solidFill>
            </a:endParaRPr>
          </a:p>
        </p:txBody>
      </p:sp>
      <p:sp>
        <p:nvSpPr>
          <p:cNvPr id="3" name="Freeform: Shape 43"/>
          <p:cNvSpPr/>
          <p:nvPr>
            <p:custDataLst>
              <p:tags r:id="rId1"/>
            </p:custDataLst>
          </p:nvPr>
        </p:nvSpPr>
        <p:spPr>
          <a:xfrm>
            <a:off x="850664" y="1104794"/>
            <a:ext cx="586202" cy="5862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A9E46"/>
          </a:solidFill>
          <a:ln w="12700" cap="flat">
            <a:noFill/>
            <a:miter lim="400000"/>
          </a:ln>
          <a:effectLst/>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lumMod val="65000"/>
                  <a:lumOff val="35000"/>
                </a:srgbClr>
              </a:solidFill>
              <a:effectLst/>
              <a:uLnTx/>
              <a:uFillTx/>
              <a:latin typeface="Arial" panose="020B0604020202020204"/>
            </a:endParaRPr>
          </a:p>
        </p:txBody>
      </p:sp>
      <p:sp>
        <p:nvSpPr>
          <p:cNvPr id="4" name="Freeform: Shape 50"/>
          <p:cNvSpPr/>
          <p:nvPr>
            <p:custDataLst>
              <p:tags r:id="rId2"/>
            </p:custDataLst>
          </p:nvPr>
        </p:nvSpPr>
        <p:spPr>
          <a:xfrm>
            <a:off x="1029776" y="1278331"/>
            <a:ext cx="227978" cy="239129"/>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lumMod val="65000"/>
                  <a:lumOff val="35000"/>
                </a:srgbClr>
              </a:solidFill>
              <a:effectLst/>
              <a:uLnTx/>
              <a:uFillTx/>
              <a:latin typeface="Arial" panose="020B0604020202020204"/>
            </a:endParaRPr>
          </a:p>
        </p:txBody>
      </p:sp>
      <p:sp>
        <p:nvSpPr>
          <p:cNvPr id="5" name="文本框 4"/>
          <p:cNvSpPr txBox="1"/>
          <p:nvPr/>
        </p:nvSpPr>
        <p:spPr>
          <a:xfrm>
            <a:off x="1580515" y="1094105"/>
            <a:ext cx="4515485" cy="583565"/>
          </a:xfrm>
          <a:prstGeom prst="rect">
            <a:avLst/>
          </a:prstGeom>
          <a:noFill/>
        </p:spPr>
        <p:txBody>
          <a:bodyPr wrap="square" rtlCol="0">
            <a:spAutoFit/>
          </a:bodyPr>
          <a:p>
            <a:r>
              <a:rPr lang="en-US" altLang="zh-CN" sz="3200">
                <a:solidFill>
                  <a:srgbClr val="AB8033"/>
                </a:solidFill>
              </a:rPr>
              <a:t>1.1 </a:t>
            </a:r>
            <a:r>
              <a:rPr lang="zh-CN" altLang="en-US" sz="3200">
                <a:solidFill>
                  <a:srgbClr val="AB8033"/>
                </a:solidFill>
              </a:rPr>
              <a:t>文章总体</a:t>
            </a:r>
            <a:r>
              <a:rPr lang="zh-CN" altLang="en-US" sz="3200">
                <a:solidFill>
                  <a:srgbClr val="AB8033"/>
                </a:solidFill>
                <a:sym typeface="+mn-ea"/>
              </a:rPr>
              <a:t>的</a:t>
            </a:r>
            <a:r>
              <a:rPr lang="en-US" altLang="zh-CN" sz="3200">
                <a:solidFill>
                  <a:srgbClr val="AB8033"/>
                </a:solidFill>
              </a:rPr>
              <a:t>idea</a:t>
            </a:r>
            <a:endParaRPr lang="zh-CN" altLang="en-US" sz="3200">
              <a:solidFill>
                <a:srgbClr val="AB8033"/>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929884" y="195320"/>
            <a:ext cx="3371580" cy="460375"/>
          </a:xfrm>
          <a:prstGeom prst="rect">
            <a:avLst/>
          </a:prstGeom>
          <a:noFill/>
        </p:spPr>
        <p:txBody>
          <a:bodyPr wrap="square" rtlCol="0">
            <a:spAutoFit/>
          </a:bodyPr>
          <a:lstStyle/>
          <a:p>
            <a:r>
              <a:rPr lang="en-US" altLang="zh-CN" sz="2400" dirty="0" smtClean="0">
                <a:solidFill>
                  <a:srgbClr val="AB8033"/>
                </a:solidFill>
                <a:latin typeface="微软雅黑" panose="020B0503020204020204" pitchFamily="34" charset="-122"/>
                <a:ea typeface="微软雅黑" panose="020B0503020204020204" pitchFamily="34" charset="-122"/>
              </a:rPr>
              <a:t>1 Introduction</a:t>
            </a:r>
            <a:endParaRPr lang="en-US" altLang="zh-CN" sz="2400" dirty="0" smtClean="0">
              <a:solidFill>
                <a:srgbClr val="AB8033"/>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0" y="173860"/>
            <a:ext cx="685366" cy="461665"/>
            <a:chOff x="0" y="173860"/>
            <a:chExt cx="685366" cy="694820"/>
          </a:xfrm>
        </p:grpSpPr>
        <p:sp>
          <p:nvSpPr>
            <p:cNvPr id="19" name="五边形 18"/>
            <p:cNvSpPr/>
            <p:nvPr/>
          </p:nvSpPr>
          <p:spPr>
            <a:xfrm>
              <a:off x="173620" y="173860"/>
              <a:ext cx="511746" cy="694820"/>
            </a:xfrm>
            <a:prstGeom prst="homePlate">
              <a:avLst/>
            </a:prstGeom>
            <a:solidFill>
              <a:srgbClr val="DA9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0" y="173860"/>
              <a:ext cx="81023" cy="694820"/>
            </a:xfrm>
            <a:prstGeom prst="rect">
              <a:avLst/>
            </a:prstGeom>
            <a:solidFill>
              <a:srgbClr val="DA9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685165" y="2139950"/>
            <a:ext cx="10135235" cy="3646170"/>
          </a:xfrm>
          <a:prstGeom prst="rect">
            <a:avLst/>
          </a:prstGeom>
          <a:noFill/>
        </p:spPr>
        <p:txBody>
          <a:bodyPr wrap="square" rtlCol="0">
            <a:spAutoFit/>
          </a:bodyPr>
          <a:p>
            <a:pPr marL="342900" indent="-342900" fontAlgn="auto">
              <a:lnSpc>
                <a:spcPct val="110000"/>
              </a:lnSpc>
              <a:spcAft>
                <a:spcPts val="1200"/>
              </a:spcAft>
              <a:buFont typeface="Arial" panose="020B0604020202020204" pitchFamily="34" charset="0"/>
              <a:buChar char="•"/>
            </a:pPr>
            <a:r>
              <a:rPr lang="zh-CN" altLang="en-US" sz="2400">
                <a:solidFill>
                  <a:srgbClr val="CB9F51"/>
                </a:solidFill>
              </a:rPr>
              <a:t>尽管</a:t>
            </a:r>
            <a:r>
              <a:rPr lang="zh-CN" altLang="en-US" sz="2400" b="1">
                <a:solidFill>
                  <a:schemeClr val="tx1"/>
                </a:solidFill>
              </a:rPr>
              <a:t>用户</a:t>
            </a:r>
            <a:r>
              <a:rPr lang="zh-CN" altLang="en-US" sz="2400">
                <a:solidFill>
                  <a:srgbClr val="CB9F51"/>
                </a:solidFill>
              </a:rPr>
              <a:t>可以为每笔交易</a:t>
            </a:r>
            <a:r>
              <a:rPr lang="zh-CN" altLang="en-US" sz="2400" b="1">
                <a:solidFill>
                  <a:schemeClr val="tx1"/>
                </a:solidFill>
              </a:rPr>
              <a:t>创建一个新地址</a:t>
            </a:r>
            <a:r>
              <a:rPr lang="zh-CN" altLang="en-US" sz="2400">
                <a:solidFill>
                  <a:srgbClr val="CB9F51"/>
                </a:solidFill>
              </a:rPr>
              <a:t>，但</a:t>
            </a:r>
            <a:r>
              <a:rPr lang="zh-CN" altLang="en-US" sz="2400" b="1">
                <a:solidFill>
                  <a:schemeClr val="tx1"/>
                </a:solidFill>
              </a:rPr>
              <a:t>服务提供商</a:t>
            </a:r>
            <a:r>
              <a:rPr lang="zh-CN" altLang="en-US" sz="2400">
                <a:solidFill>
                  <a:srgbClr val="CB9F51"/>
                </a:solidFill>
              </a:rPr>
              <a:t>(例如交易所和钱包)通常</a:t>
            </a:r>
            <a:r>
              <a:rPr lang="zh-CN" altLang="en-US" sz="2400" b="1">
                <a:solidFill>
                  <a:schemeClr val="tx1"/>
                </a:solidFill>
              </a:rPr>
              <a:t>不能这样做</a:t>
            </a:r>
            <a:r>
              <a:rPr lang="zh-CN" altLang="en-US" sz="2400">
                <a:solidFill>
                  <a:srgbClr val="CB9F51"/>
                </a:solidFill>
              </a:rPr>
              <a:t>，因为他们必须维护稳定的服务门户。因此，数百万个区块链</a:t>
            </a:r>
            <a:r>
              <a:rPr lang="zh-CN" altLang="en-US" sz="2400" b="1">
                <a:solidFill>
                  <a:schemeClr val="tx1"/>
                </a:solidFill>
              </a:rPr>
              <a:t>地址的活跃程度非常不均衡</a:t>
            </a:r>
            <a:r>
              <a:rPr lang="zh-CN" altLang="en-US" sz="2400">
                <a:solidFill>
                  <a:srgbClr val="CB9F51"/>
                </a:solidFill>
              </a:rPr>
              <a:t>。</a:t>
            </a:r>
            <a:endParaRPr lang="zh-CN" altLang="en-US" sz="2400">
              <a:solidFill>
                <a:srgbClr val="CB9F51"/>
              </a:solidFill>
            </a:endParaRPr>
          </a:p>
          <a:p>
            <a:pPr marL="342900" indent="-342900" fontAlgn="auto">
              <a:lnSpc>
                <a:spcPct val="110000"/>
              </a:lnSpc>
              <a:spcAft>
                <a:spcPts val="1200"/>
              </a:spcAft>
              <a:buFont typeface="Arial" panose="020B0604020202020204" pitchFamily="34" charset="0"/>
              <a:buChar char="•"/>
            </a:pPr>
            <a:r>
              <a:rPr lang="zh-CN" altLang="en-US" sz="2400">
                <a:solidFill>
                  <a:srgbClr val="CB9F51"/>
                </a:solidFill>
              </a:rPr>
              <a:t>本文考虑了</a:t>
            </a:r>
            <a:r>
              <a:rPr lang="zh-CN" altLang="en-US" sz="2400" b="1">
                <a:solidFill>
                  <a:schemeClr val="tx1"/>
                </a:solidFill>
              </a:rPr>
              <a:t>最活跃的区块链地址，分为六种最明显的加密货币经济代理</a:t>
            </a:r>
            <a:r>
              <a:rPr lang="zh-CN" altLang="en-US" sz="2400">
                <a:solidFill>
                  <a:srgbClr val="CB9F51"/>
                </a:solidFill>
              </a:rPr>
              <a:t>，包括</a:t>
            </a:r>
            <a:r>
              <a:rPr lang="zh-CN" altLang="en-US" sz="2400" b="1">
                <a:solidFill>
                  <a:schemeClr val="tx1"/>
                </a:solidFill>
              </a:rPr>
              <a:t>中心化和去中心化加密货币交易所、加密货币钱包、代币发行者、空投服务和游戏服务</a:t>
            </a:r>
            <a:r>
              <a:rPr lang="zh-CN" altLang="en-US" sz="2400">
                <a:solidFill>
                  <a:srgbClr val="CB9F51"/>
                </a:solidFill>
              </a:rPr>
              <a:t>。</a:t>
            </a:r>
            <a:endParaRPr lang="zh-CN" altLang="en-US" sz="2400">
              <a:solidFill>
                <a:srgbClr val="CB9F51"/>
              </a:solidFill>
            </a:endParaRPr>
          </a:p>
          <a:p>
            <a:pPr marL="342900" indent="-342900" fontAlgn="auto">
              <a:lnSpc>
                <a:spcPct val="110000"/>
              </a:lnSpc>
              <a:spcAft>
                <a:spcPts val="1200"/>
              </a:spcAft>
              <a:buFont typeface="Arial" panose="020B0604020202020204" pitchFamily="34" charset="0"/>
              <a:buChar char="•"/>
            </a:pPr>
            <a:r>
              <a:rPr lang="zh-CN" altLang="en-US" sz="2400">
                <a:solidFill>
                  <a:srgbClr val="CB9F51"/>
                </a:solidFill>
              </a:rPr>
              <a:t>本文中使用区块链地址的</a:t>
            </a:r>
            <a:r>
              <a:rPr lang="zh-CN" altLang="en-US" sz="2400" b="1">
                <a:solidFill>
                  <a:schemeClr val="tx1"/>
                </a:solidFill>
              </a:rPr>
              <a:t>交易量特征</a:t>
            </a:r>
            <a:r>
              <a:rPr lang="zh-CN" altLang="en-US" sz="2400">
                <a:solidFill>
                  <a:srgbClr val="CB9F51"/>
                </a:solidFill>
              </a:rPr>
              <a:t>、</a:t>
            </a:r>
            <a:r>
              <a:rPr lang="zh-CN" altLang="en-US" sz="2400" b="1">
                <a:solidFill>
                  <a:schemeClr val="tx1"/>
                </a:solidFill>
              </a:rPr>
              <a:t>时间特征</a:t>
            </a:r>
            <a:r>
              <a:rPr lang="zh-CN" altLang="en-US" sz="2400">
                <a:solidFill>
                  <a:srgbClr val="CB9F51"/>
                </a:solidFill>
              </a:rPr>
              <a:t>和</a:t>
            </a:r>
            <a:r>
              <a:rPr lang="zh-CN" altLang="en-US" sz="2400" b="1">
                <a:solidFill>
                  <a:schemeClr val="tx1"/>
                </a:solidFill>
              </a:rPr>
              <a:t>交易网络的结构特征</a:t>
            </a:r>
            <a:r>
              <a:rPr lang="zh-CN" altLang="en-US" sz="2400">
                <a:solidFill>
                  <a:srgbClr val="CB9F51"/>
                </a:solidFill>
              </a:rPr>
              <a:t>等</a:t>
            </a:r>
            <a:r>
              <a:rPr lang="zh-CN" altLang="en-US" sz="2400" b="1">
                <a:solidFill>
                  <a:schemeClr val="tx1"/>
                </a:solidFill>
              </a:rPr>
              <a:t>交易模式</a:t>
            </a:r>
            <a:r>
              <a:rPr lang="zh-CN" altLang="en-US" sz="2400">
                <a:solidFill>
                  <a:srgbClr val="CB9F51"/>
                </a:solidFill>
              </a:rPr>
              <a:t>来描述和区分不同角色的代理。</a:t>
            </a:r>
            <a:endParaRPr lang="zh-CN" altLang="en-US" sz="2400">
              <a:solidFill>
                <a:srgbClr val="CB9F51"/>
              </a:solidFill>
            </a:endParaRPr>
          </a:p>
        </p:txBody>
      </p:sp>
      <p:sp>
        <p:nvSpPr>
          <p:cNvPr id="3" name="Freeform: Shape 43"/>
          <p:cNvSpPr/>
          <p:nvPr>
            <p:custDataLst>
              <p:tags r:id="rId1"/>
            </p:custDataLst>
          </p:nvPr>
        </p:nvSpPr>
        <p:spPr>
          <a:xfrm>
            <a:off x="850664" y="1104794"/>
            <a:ext cx="586202" cy="5862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A9E46"/>
          </a:solidFill>
          <a:ln w="12700" cap="flat">
            <a:noFill/>
            <a:miter lim="400000"/>
          </a:ln>
          <a:effectLst/>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lumMod val="65000"/>
                  <a:lumOff val="35000"/>
                </a:srgbClr>
              </a:solidFill>
              <a:effectLst/>
              <a:uLnTx/>
              <a:uFillTx/>
              <a:latin typeface="Arial" panose="020B0604020202020204"/>
            </a:endParaRPr>
          </a:p>
        </p:txBody>
      </p:sp>
      <p:sp>
        <p:nvSpPr>
          <p:cNvPr id="4" name="Freeform: Shape 50"/>
          <p:cNvSpPr/>
          <p:nvPr>
            <p:custDataLst>
              <p:tags r:id="rId2"/>
            </p:custDataLst>
          </p:nvPr>
        </p:nvSpPr>
        <p:spPr>
          <a:xfrm>
            <a:off x="1029776" y="1278331"/>
            <a:ext cx="227978" cy="239129"/>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lumMod val="65000"/>
                  <a:lumOff val="35000"/>
                </a:srgbClr>
              </a:solidFill>
              <a:effectLst/>
              <a:uLnTx/>
              <a:uFillTx/>
              <a:latin typeface="Arial" panose="020B0604020202020204"/>
            </a:endParaRPr>
          </a:p>
        </p:txBody>
      </p:sp>
      <p:sp>
        <p:nvSpPr>
          <p:cNvPr id="5" name="文本框 4"/>
          <p:cNvSpPr txBox="1"/>
          <p:nvPr/>
        </p:nvSpPr>
        <p:spPr>
          <a:xfrm>
            <a:off x="1580515" y="1094105"/>
            <a:ext cx="4515485" cy="583565"/>
          </a:xfrm>
          <a:prstGeom prst="rect">
            <a:avLst/>
          </a:prstGeom>
          <a:noFill/>
        </p:spPr>
        <p:txBody>
          <a:bodyPr wrap="square" rtlCol="0">
            <a:spAutoFit/>
          </a:bodyPr>
          <a:p>
            <a:r>
              <a:rPr lang="en-US" altLang="zh-CN" sz="3200">
                <a:solidFill>
                  <a:srgbClr val="AB8033"/>
                </a:solidFill>
              </a:rPr>
              <a:t>1.2 </a:t>
            </a:r>
            <a:r>
              <a:rPr lang="zh-CN" altLang="en-US" sz="3200">
                <a:solidFill>
                  <a:srgbClr val="AB8033"/>
                </a:solidFill>
              </a:rPr>
              <a:t>文章的</a:t>
            </a:r>
            <a:r>
              <a:rPr lang="zh-CN" altLang="en-US" sz="3200">
                <a:solidFill>
                  <a:srgbClr val="AB8033"/>
                </a:solidFill>
              </a:rPr>
              <a:t>主要分析对象</a:t>
            </a:r>
            <a:endParaRPr lang="zh-CN" altLang="en-US" sz="3200">
              <a:solidFill>
                <a:srgbClr val="AB8033"/>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stretch>
            <a:fillRect/>
          </a:stretch>
        </p:blipFill>
        <p:spPr>
          <a:xfrm>
            <a:off x="-1057" y="0"/>
            <a:ext cx="12193057" cy="6858594"/>
          </a:xfrm>
          <a:prstGeom prst="rect">
            <a:avLst/>
          </a:prstGeom>
        </p:spPr>
      </p:pic>
      <p:grpSp>
        <p:nvGrpSpPr>
          <p:cNvPr id="18" name="组合 17"/>
          <p:cNvGrpSpPr/>
          <p:nvPr/>
        </p:nvGrpSpPr>
        <p:grpSpPr>
          <a:xfrm rot="5400000">
            <a:off x="4843827" y="-413320"/>
            <a:ext cx="2076751" cy="5490928"/>
            <a:chOff x="2293642" y="1806366"/>
            <a:chExt cx="2659521" cy="3232995"/>
          </a:xfrm>
        </p:grpSpPr>
        <p:sp>
          <p:nvSpPr>
            <p:cNvPr id="9" name="等腰三角形 8"/>
            <p:cNvSpPr/>
            <p:nvPr/>
          </p:nvSpPr>
          <p:spPr>
            <a:xfrm>
              <a:off x="4602359" y="1806366"/>
              <a:ext cx="350804" cy="223521"/>
            </a:xfrm>
            <a:prstGeom prst="triangle">
              <a:avLst/>
            </a:prstGeom>
            <a:solidFill>
              <a:srgbClr val="9068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a:off x="2293642" y="1806367"/>
              <a:ext cx="2484120" cy="3232994"/>
            </a:xfrm>
            <a:prstGeom prst="parallelogram">
              <a:avLst>
                <a:gd name="adj" fmla="val 12469"/>
              </a:avLst>
            </a:prstGeom>
            <a:solidFill>
              <a:srgbClr val="AB8033">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p:cNvSpPr txBox="1"/>
          <p:nvPr/>
        </p:nvSpPr>
        <p:spPr>
          <a:xfrm>
            <a:off x="2810135" y="3697305"/>
            <a:ext cx="5930862" cy="645160"/>
          </a:xfrm>
          <a:prstGeom prst="rect">
            <a:avLst/>
          </a:prstGeom>
          <a:noFill/>
        </p:spPr>
        <p:txBody>
          <a:bodyPr wrap="square" rtlCol="0">
            <a:spAutoFit/>
          </a:bodyPr>
          <a:lstStyle/>
          <a:p>
            <a:pPr algn="ctr"/>
            <a:r>
              <a:rPr lang="en-US" altLang="zh-CN" sz="3600" dirty="0">
                <a:solidFill>
                  <a:srgbClr val="AB8033"/>
                </a:solidFill>
                <a:latin typeface="微软雅黑" panose="020B0503020204020204" pitchFamily="34" charset="-122"/>
                <a:ea typeface="微软雅黑" panose="020B0503020204020204" pitchFamily="34" charset="-122"/>
              </a:rPr>
              <a:t>Related Work</a:t>
            </a:r>
            <a:endParaRPr lang="en-US" altLang="zh-CN" sz="3600" dirty="0">
              <a:solidFill>
                <a:srgbClr val="AB8033"/>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3046773" y="1188103"/>
            <a:ext cx="2728793" cy="1862048"/>
          </a:xfrm>
          <a:prstGeom prst="rect">
            <a:avLst/>
          </a:prstGeom>
          <a:noFill/>
        </p:spPr>
        <p:txBody>
          <a:bodyPr wrap="square" rtlCol="0">
            <a:spAutoFit/>
          </a:bodyPr>
          <a:lstStyle/>
          <a:p>
            <a:pPr algn="r"/>
            <a:r>
              <a:rPr lang="en-US" altLang="zh-CN" sz="11500" dirty="0" smtClean="0">
                <a:solidFill>
                  <a:schemeClr val="bg1"/>
                </a:solidFill>
                <a:latin typeface="方正姚体" panose="02010601030101010101" pitchFamily="2" charset="-122"/>
                <a:ea typeface="方正姚体" panose="02010601030101010101" pitchFamily="2" charset="-122"/>
              </a:rPr>
              <a:t>Part</a:t>
            </a:r>
            <a:endParaRPr lang="zh-CN" altLang="en-US" sz="11500" dirty="0">
              <a:solidFill>
                <a:schemeClr val="bg1"/>
              </a:solidFill>
              <a:latin typeface="方正姚体" panose="02010601030101010101" pitchFamily="2" charset="-122"/>
              <a:ea typeface="方正姚体" panose="02010601030101010101" pitchFamily="2" charset="-122"/>
            </a:endParaRPr>
          </a:p>
        </p:txBody>
      </p:sp>
      <p:sp>
        <p:nvSpPr>
          <p:cNvPr id="30" name="文本框 29"/>
          <p:cNvSpPr txBox="1"/>
          <p:nvPr/>
        </p:nvSpPr>
        <p:spPr>
          <a:xfrm>
            <a:off x="6445755" y="1188103"/>
            <a:ext cx="1965960" cy="1862048"/>
          </a:xfrm>
          <a:prstGeom prst="rect">
            <a:avLst/>
          </a:prstGeom>
          <a:noFill/>
        </p:spPr>
        <p:txBody>
          <a:bodyPr wrap="square" rtlCol="0">
            <a:spAutoFit/>
          </a:bodyPr>
          <a:lstStyle/>
          <a:p>
            <a:r>
              <a:rPr lang="en-US" altLang="zh-CN" sz="11500" dirty="0" smtClean="0">
                <a:solidFill>
                  <a:schemeClr val="bg1"/>
                </a:solidFill>
                <a:latin typeface="幼圆" panose="02010509060101010101" pitchFamily="49" charset="-122"/>
                <a:ea typeface="幼圆" panose="02010509060101010101" pitchFamily="49" charset="-122"/>
              </a:rPr>
              <a:t>02</a:t>
            </a:r>
            <a:endParaRPr lang="zh-CN" altLang="en-US" sz="11500" dirty="0">
              <a:solidFill>
                <a:schemeClr val="bg1"/>
              </a:solidFill>
              <a:latin typeface="幼圆" panose="02010509060101010101" pitchFamily="49" charset="-122"/>
              <a:ea typeface="幼圆" panose="02010509060101010101" pitchFamily="49"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929884" y="195320"/>
            <a:ext cx="3371580" cy="460375"/>
          </a:xfrm>
          <a:prstGeom prst="rect">
            <a:avLst/>
          </a:prstGeom>
          <a:noFill/>
        </p:spPr>
        <p:txBody>
          <a:bodyPr wrap="square" rtlCol="0">
            <a:spAutoFit/>
          </a:bodyPr>
          <a:lstStyle/>
          <a:p>
            <a:r>
              <a:rPr lang="en-US" altLang="zh-CN" sz="2400" dirty="0" smtClean="0">
                <a:solidFill>
                  <a:srgbClr val="AB8033"/>
                </a:solidFill>
                <a:latin typeface="微软雅黑" panose="020B0503020204020204" pitchFamily="34" charset="-122"/>
                <a:ea typeface="微软雅黑" panose="020B0503020204020204" pitchFamily="34" charset="-122"/>
              </a:rPr>
              <a:t>2 </a:t>
            </a:r>
            <a:r>
              <a:rPr lang="en-US" altLang="zh-CN" sz="2400" dirty="0" smtClean="0">
                <a:solidFill>
                  <a:srgbClr val="AB8033"/>
                </a:solidFill>
                <a:latin typeface="微软雅黑" panose="020B0503020204020204" pitchFamily="34" charset="-122"/>
                <a:ea typeface="微软雅黑" panose="020B0503020204020204" pitchFamily="34" charset="-122"/>
              </a:rPr>
              <a:t>Related Work</a:t>
            </a:r>
            <a:endParaRPr lang="en-US" altLang="zh-CN" sz="2400" dirty="0" smtClean="0">
              <a:solidFill>
                <a:srgbClr val="AB8033"/>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0" y="173860"/>
            <a:ext cx="685366" cy="461665"/>
            <a:chOff x="0" y="173860"/>
            <a:chExt cx="685366" cy="694820"/>
          </a:xfrm>
        </p:grpSpPr>
        <p:sp>
          <p:nvSpPr>
            <p:cNvPr id="19" name="五边形 18"/>
            <p:cNvSpPr/>
            <p:nvPr/>
          </p:nvSpPr>
          <p:spPr>
            <a:xfrm>
              <a:off x="173620" y="173860"/>
              <a:ext cx="511746" cy="694820"/>
            </a:xfrm>
            <a:prstGeom prst="homePlate">
              <a:avLst/>
            </a:prstGeom>
            <a:solidFill>
              <a:srgbClr val="DA9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0" y="173860"/>
              <a:ext cx="81023" cy="694820"/>
            </a:xfrm>
            <a:prstGeom prst="rect">
              <a:avLst/>
            </a:prstGeom>
            <a:solidFill>
              <a:srgbClr val="DA9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Freeform: Shape 43"/>
          <p:cNvSpPr/>
          <p:nvPr>
            <p:custDataLst>
              <p:tags r:id="rId1"/>
            </p:custDataLst>
          </p:nvPr>
        </p:nvSpPr>
        <p:spPr>
          <a:xfrm>
            <a:off x="850664" y="859049"/>
            <a:ext cx="586202" cy="5862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A9E46"/>
          </a:solidFill>
          <a:ln w="12700" cap="flat">
            <a:noFill/>
            <a:miter lim="400000"/>
          </a:ln>
          <a:effectLst/>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lumMod val="65000"/>
                  <a:lumOff val="35000"/>
                </a:srgbClr>
              </a:solidFill>
              <a:effectLst/>
              <a:uLnTx/>
              <a:uFillTx/>
              <a:latin typeface="Arial" panose="020B0604020202020204"/>
            </a:endParaRPr>
          </a:p>
        </p:txBody>
      </p:sp>
      <p:sp>
        <p:nvSpPr>
          <p:cNvPr id="4" name="Freeform: Shape 50"/>
          <p:cNvSpPr/>
          <p:nvPr>
            <p:custDataLst>
              <p:tags r:id="rId2"/>
            </p:custDataLst>
          </p:nvPr>
        </p:nvSpPr>
        <p:spPr>
          <a:xfrm>
            <a:off x="1029776" y="1032586"/>
            <a:ext cx="227978" cy="239129"/>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lumMod val="65000"/>
                  <a:lumOff val="35000"/>
                </a:srgbClr>
              </a:solidFill>
              <a:effectLst/>
              <a:uLnTx/>
              <a:uFillTx/>
              <a:latin typeface="Arial" panose="020B0604020202020204"/>
            </a:endParaRPr>
          </a:p>
        </p:txBody>
      </p:sp>
      <p:sp>
        <p:nvSpPr>
          <p:cNvPr id="5" name="文本框 4"/>
          <p:cNvSpPr txBox="1"/>
          <p:nvPr/>
        </p:nvSpPr>
        <p:spPr>
          <a:xfrm>
            <a:off x="1580515" y="859155"/>
            <a:ext cx="4515485" cy="583565"/>
          </a:xfrm>
          <a:prstGeom prst="rect">
            <a:avLst/>
          </a:prstGeom>
          <a:noFill/>
        </p:spPr>
        <p:txBody>
          <a:bodyPr wrap="square" rtlCol="0">
            <a:spAutoFit/>
          </a:bodyPr>
          <a:p>
            <a:r>
              <a:rPr lang="zh-CN" altLang="en-US" sz="3200">
                <a:solidFill>
                  <a:srgbClr val="AB8033"/>
                </a:solidFill>
              </a:rPr>
              <a:t>聚类</a:t>
            </a:r>
            <a:r>
              <a:rPr lang="en-US" altLang="zh-CN" sz="3200">
                <a:solidFill>
                  <a:srgbClr val="AB8033"/>
                </a:solidFill>
              </a:rPr>
              <a:t>OR</a:t>
            </a:r>
            <a:r>
              <a:rPr lang="zh-CN" altLang="en-US" sz="3200">
                <a:solidFill>
                  <a:srgbClr val="AB8033"/>
                </a:solidFill>
              </a:rPr>
              <a:t>分类</a:t>
            </a:r>
            <a:endParaRPr lang="zh-CN" altLang="en-US" sz="3200">
              <a:solidFill>
                <a:srgbClr val="AB8033"/>
              </a:solidFill>
            </a:endParaRPr>
          </a:p>
        </p:txBody>
      </p:sp>
      <p:sp>
        <p:nvSpPr>
          <p:cNvPr id="6" name="文本框 5"/>
          <p:cNvSpPr txBox="1"/>
          <p:nvPr>
            <p:custDataLst>
              <p:tags r:id="rId3"/>
            </p:custDataLst>
          </p:nvPr>
        </p:nvSpPr>
        <p:spPr>
          <a:xfrm>
            <a:off x="838200" y="2565400"/>
            <a:ext cx="4974590" cy="2614930"/>
          </a:xfrm>
          <a:prstGeom prst="rect">
            <a:avLst/>
          </a:prstGeom>
          <a:noFill/>
        </p:spPr>
        <p:txBody>
          <a:bodyPr wrap="square" rtlCol="0">
            <a:spAutoFit/>
          </a:bodyPr>
          <a:p>
            <a:pPr marL="342900" indent="-342900" fontAlgn="auto">
              <a:lnSpc>
                <a:spcPct val="110000"/>
              </a:lnSpc>
              <a:spcAft>
                <a:spcPts val="1200"/>
              </a:spcAft>
              <a:buFont typeface="Arial" panose="020B0604020202020204" pitchFamily="34" charset="0"/>
              <a:buChar char="•"/>
            </a:pPr>
            <a:r>
              <a:rPr lang="en-US" altLang="zh-CN" sz="2000">
                <a:solidFill>
                  <a:srgbClr val="CB9F51"/>
                </a:solidFill>
              </a:rPr>
              <a:t>早期工作主要基于</a:t>
            </a:r>
            <a:r>
              <a:rPr lang="en-US" altLang="zh-CN" sz="2000" b="1">
                <a:solidFill>
                  <a:schemeClr val="tx1"/>
                </a:solidFill>
              </a:rPr>
              <a:t>启发式聚类</a:t>
            </a:r>
            <a:r>
              <a:rPr lang="zh-CN" altLang="en-US" sz="2000">
                <a:solidFill>
                  <a:srgbClr val="CB9F51"/>
                </a:solidFill>
              </a:rPr>
              <a:t>，典型代表为多输入启发法和</a:t>
            </a:r>
            <a:r>
              <a:rPr lang="zh-CN" altLang="en-US" sz="2000">
                <a:solidFill>
                  <a:srgbClr val="CB9F51"/>
                </a:solidFill>
              </a:rPr>
              <a:t>改变地址启发法。</a:t>
            </a:r>
            <a:endParaRPr lang="zh-CN" altLang="en-US" sz="2000">
              <a:solidFill>
                <a:srgbClr val="CB9F51"/>
              </a:solidFill>
            </a:endParaRPr>
          </a:p>
          <a:p>
            <a:pPr marL="342900" indent="-342900" fontAlgn="auto">
              <a:lnSpc>
                <a:spcPct val="110000"/>
              </a:lnSpc>
              <a:spcAft>
                <a:spcPts val="1200"/>
              </a:spcAft>
              <a:buFont typeface="Arial" panose="020B0604020202020204" pitchFamily="34" charset="0"/>
              <a:buChar char="•"/>
            </a:pPr>
            <a:r>
              <a:rPr sz="2000" b="1">
                <a:sym typeface="+mn-ea"/>
              </a:rPr>
              <a:t>启发式方法有用,但容易出错</a:t>
            </a:r>
            <a:r>
              <a:rPr sz="2000">
                <a:solidFill>
                  <a:srgbClr val="CB9F51"/>
                </a:solidFill>
                <a:sym typeface="+mn-ea"/>
              </a:rPr>
              <a:t>。例如</a:t>
            </a:r>
            <a:r>
              <a:rPr lang="zh-CN" sz="2000">
                <a:solidFill>
                  <a:srgbClr val="CB9F51"/>
                </a:solidFill>
                <a:sym typeface="+mn-ea"/>
              </a:rPr>
              <a:t>，</a:t>
            </a:r>
            <a:r>
              <a:rPr sz="2000">
                <a:solidFill>
                  <a:srgbClr val="CB9F51"/>
                </a:solidFill>
                <a:sym typeface="+mn-ea"/>
              </a:rPr>
              <a:t>使用截至2012年的比特币交易</a:t>
            </a:r>
            <a:r>
              <a:rPr lang="zh-CN" sz="2000">
                <a:solidFill>
                  <a:srgbClr val="CB9F51"/>
                </a:solidFill>
                <a:sym typeface="+mn-ea"/>
              </a:rPr>
              <a:t>，</a:t>
            </a:r>
            <a:r>
              <a:rPr sz="2000">
                <a:solidFill>
                  <a:srgbClr val="CB9F51"/>
                </a:solidFill>
                <a:sym typeface="+mn-ea"/>
              </a:rPr>
              <a:t>成功关联了15.6万个地址与最大的加密货币交易所。但是</a:t>
            </a:r>
            <a:r>
              <a:rPr lang="zh-CN" sz="2000">
                <a:solidFill>
                  <a:srgbClr val="CB9F51"/>
                </a:solidFill>
                <a:sym typeface="+mn-ea"/>
              </a:rPr>
              <a:t>，</a:t>
            </a:r>
            <a:r>
              <a:rPr sz="2000" b="1">
                <a:sym typeface="+mn-ea"/>
              </a:rPr>
              <a:t>只有大约69%的地址</a:t>
            </a:r>
            <a:r>
              <a:rPr sz="2000">
                <a:solidFill>
                  <a:srgbClr val="CB9F51"/>
                </a:solidFill>
                <a:sym typeface="+mn-ea"/>
              </a:rPr>
              <a:t>可以正确地与个别最终用户相关联。</a:t>
            </a:r>
            <a:endParaRPr lang="zh-CN" altLang="en-US" sz="2000">
              <a:solidFill>
                <a:srgbClr val="CB9F51"/>
              </a:solidFill>
            </a:endParaRPr>
          </a:p>
        </p:txBody>
      </p:sp>
      <p:sp>
        <p:nvSpPr>
          <p:cNvPr id="7" name="文本框 6"/>
          <p:cNvSpPr txBox="1"/>
          <p:nvPr>
            <p:custDataLst>
              <p:tags r:id="rId4"/>
            </p:custDataLst>
          </p:nvPr>
        </p:nvSpPr>
        <p:spPr>
          <a:xfrm>
            <a:off x="6667500" y="2565400"/>
            <a:ext cx="4657090" cy="2953385"/>
          </a:xfrm>
          <a:prstGeom prst="rect">
            <a:avLst/>
          </a:prstGeom>
          <a:noFill/>
        </p:spPr>
        <p:txBody>
          <a:bodyPr wrap="square" rtlCol="0">
            <a:spAutoFit/>
          </a:bodyPr>
          <a:p>
            <a:pPr marL="342900" indent="-342900" fontAlgn="auto">
              <a:lnSpc>
                <a:spcPct val="110000"/>
              </a:lnSpc>
              <a:spcAft>
                <a:spcPts val="1200"/>
              </a:spcAft>
              <a:buFont typeface="Arial" panose="020B0604020202020204" pitchFamily="34" charset="0"/>
              <a:buChar char="•"/>
            </a:pPr>
            <a:r>
              <a:rPr lang="zh-CN" altLang="en-US" sz="2000">
                <a:solidFill>
                  <a:srgbClr val="CB9F51"/>
                </a:solidFill>
              </a:rPr>
              <a:t>另一种识别角色的方法是</a:t>
            </a:r>
            <a:r>
              <a:rPr lang="zh-CN" altLang="en-US" sz="2000" b="1">
                <a:solidFill>
                  <a:schemeClr val="tx1"/>
                </a:solidFill>
              </a:rPr>
              <a:t>分类，</a:t>
            </a:r>
            <a:r>
              <a:rPr lang="zh-CN" altLang="en-US" sz="2000">
                <a:solidFill>
                  <a:srgbClr val="CB9F51"/>
                </a:solidFill>
              </a:rPr>
              <a:t>利用算法从交易记录提取的模式中生成计算模型。模式</a:t>
            </a:r>
            <a:r>
              <a:rPr lang="zh-CN" altLang="en-US" sz="2000">
                <a:solidFill>
                  <a:srgbClr val="CB9F51"/>
                </a:solidFill>
              </a:rPr>
              <a:t>可以包括：</a:t>
            </a:r>
            <a:r>
              <a:rPr lang="zh-CN" altLang="en-US" sz="2000" b="1">
                <a:solidFill>
                  <a:schemeClr val="tx1"/>
                </a:solidFill>
              </a:rPr>
              <a:t>交易的金额、时间和频率，加密货币/代币余额以及活跃天数</a:t>
            </a:r>
            <a:r>
              <a:rPr lang="zh-CN" altLang="en-US" sz="2000">
                <a:solidFill>
                  <a:srgbClr val="CB9F51"/>
                </a:solidFill>
              </a:rPr>
              <a:t>。</a:t>
            </a:r>
            <a:endParaRPr lang="zh-CN" altLang="en-US" sz="2000">
              <a:solidFill>
                <a:srgbClr val="CB9F51"/>
              </a:solidFill>
            </a:endParaRPr>
          </a:p>
          <a:p>
            <a:pPr marL="342900" indent="-342900" fontAlgn="auto">
              <a:lnSpc>
                <a:spcPct val="110000"/>
              </a:lnSpc>
              <a:spcAft>
                <a:spcPts val="1200"/>
              </a:spcAft>
              <a:buFont typeface="Arial" panose="020B0604020202020204" pitchFamily="34" charset="0"/>
              <a:buChar char="•"/>
            </a:pPr>
            <a:r>
              <a:rPr lang="zh-CN" altLang="en-US" sz="2000">
                <a:solidFill>
                  <a:srgbClr val="CB9F51"/>
                </a:solidFill>
              </a:rPr>
              <a:t>还可以在地址之间构建</a:t>
            </a:r>
            <a:r>
              <a:rPr lang="zh-CN" altLang="en-US" sz="2000" b="1">
                <a:solidFill>
                  <a:schemeClr val="tx1"/>
                </a:solidFill>
              </a:rPr>
              <a:t>交易网络</a:t>
            </a:r>
            <a:r>
              <a:rPr lang="zh-CN" altLang="en-US" sz="2000">
                <a:solidFill>
                  <a:srgbClr val="CB9F51"/>
                </a:solidFill>
              </a:rPr>
              <a:t>，其中节点是单个地址或集群地址，边是</a:t>
            </a:r>
            <a:r>
              <a:rPr lang="zh-CN" altLang="en-US" sz="2000">
                <a:solidFill>
                  <a:srgbClr val="CB9F51"/>
                </a:solidFill>
              </a:rPr>
              <a:t>交易。</a:t>
            </a:r>
            <a:endParaRPr lang="zh-CN" altLang="en-US" sz="2000">
              <a:solidFill>
                <a:srgbClr val="CB9F51"/>
              </a:solidFill>
            </a:endParaRPr>
          </a:p>
        </p:txBody>
      </p:sp>
      <p:sp>
        <p:nvSpPr>
          <p:cNvPr id="8" name="AutoShape 15"/>
          <p:cNvSpPr>
            <a:spLocks noChangeArrowheads="1"/>
          </p:cNvSpPr>
          <p:nvPr>
            <p:custDataLst>
              <p:tags r:id="rId5"/>
            </p:custDataLst>
          </p:nvPr>
        </p:nvSpPr>
        <p:spPr bwMode="auto">
          <a:xfrm>
            <a:off x="1249026" y="1633353"/>
            <a:ext cx="3048000" cy="609600"/>
          </a:xfrm>
          <a:prstGeom prst="can">
            <a:avLst>
              <a:gd name="adj" fmla="val 27866"/>
            </a:avLst>
          </a:prstGeom>
          <a:solidFill>
            <a:srgbClr val="E0B473"/>
          </a:solidFill>
          <a:ln w="9525">
            <a:noFill/>
            <a:round/>
          </a:ln>
          <a:effectLst/>
        </p:spPr>
        <p:txBody>
          <a:bodyPr wrap="none" anchor="ctr"/>
          <a:p>
            <a:pPr>
              <a:defRPr/>
            </a:pPr>
            <a:endParaRPr lang="zh-CN" altLang="en-US" sz="1600" dirty="0"/>
          </a:p>
        </p:txBody>
      </p:sp>
      <p:sp>
        <p:nvSpPr>
          <p:cNvPr id="12" name="Text Box 20"/>
          <p:cNvSpPr txBox="1">
            <a:spLocks noChangeArrowheads="1"/>
          </p:cNvSpPr>
          <p:nvPr>
            <p:custDataLst>
              <p:tags r:id="rId6"/>
            </p:custDataLst>
          </p:nvPr>
        </p:nvSpPr>
        <p:spPr bwMode="auto">
          <a:xfrm>
            <a:off x="1407776" y="1827028"/>
            <a:ext cx="2730500" cy="368300"/>
          </a:xfrm>
          <a:prstGeom prst="rect">
            <a:avLst/>
          </a:prstGeom>
          <a:noFill/>
          <a:ln w="9525">
            <a:noFill/>
            <a:miter lim="800000"/>
          </a:ln>
        </p:spPr>
        <p:txBody>
          <a:bodyPr>
            <a:spAutoFit/>
          </a:bodyPr>
          <a:p>
            <a:pPr algn="ctr"/>
            <a:r>
              <a:rPr lang="zh-CN" altLang="en-US" b="1" dirty="0" smtClean="0">
                <a:solidFill>
                  <a:schemeClr val="bg1"/>
                </a:solidFill>
                <a:ea typeface="微软雅黑" panose="020B0503020204020204" pitchFamily="34" charset="-122"/>
              </a:rPr>
              <a:t>聚类</a:t>
            </a:r>
            <a:endParaRPr lang="zh-CN" altLang="en-US" b="1" dirty="0" smtClean="0">
              <a:solidFill>
                <a:schemeClr val="bg1"/>
              </a:solidFill>
              <a:ea typeface="微软雅黑" panose="020B0503020204020204" pitchFamily="34" charset="-122"/>
            </a:endParaRPr>
          </a:p>
        </p:txBody>
      </p:sp>
      <p:sp>
        <p:nvSpPr>
          <p:cNvPr id="9" name="AutoShape 15"/>
          <p:cNvSpPr>
            <a:spLocks noChangeArrowheads="1"/>
          </p:cNvSpPr>
          <p:nvPr>
            <p:custDataLst>
              <p:tags r:id="rId7"/>
            </p:custDataLst>
          </p:nvPr>
        </p:nvSpPr>
        <p:spPr bwMode="auto">
          <a:xfrm>
            <a:off x="7472026" y="1633353"/>
            <a:ext cx="3048000" cy="609600"/>
          </a:xfrm>
          <a:prstGeom prst="can">
            <a:avLst>
              <a:gd name="adj" fmla="val 27866"/>
            </a:avLst>
          </a:prstGeom>
          <a:solidFill>
            <a:srgbClr val="E0B473"/>
          </a:solidFill>
          <a:ln w="9525">
            <a:noFill/>
            <a:round/>
          </a:ln>
          <a:effectLst/>
        </p:spPr>
        <p:txBody>
          <a:bodyPr wrap="none" anchor="ctr"/>
          <a:lstStyle/>
          <a:p>
            <a:pPr>
              <a:defRPr/>
            </a:pPr>
            <a:endParaRPr lang="zh-CN" altLang="en-US" sz="1600" dirty="0"/>
          </a:p>
        </p:txBody>
      </p:sp>
      <p:sp>
        <p:nvSpPr>
          <p:cNvPr id="10" name="Text Box 20"/>
          <p:cNvSpPr txBox="1">
            <a:spLocks noChangeArrowheads="1"/>
          </p:cNvSpPr>
          <p:nvPr>
            <p:custDataLst>
              <p:tags r:id="rId8"/>
            </p:custDataLst>
          </p:nvPr>
        </p:nvSpPr>
        <p:spPr bwMode="auto">
          <a:xfrm>
            <a:off x="7630776" y="1827028"/>
            <a:ext cx="2730500" cy="368300"/>
          </a:xfrm>
          <a:prstGeom prst="rect">
            <a:avLst/>
          </a:prstGeom>
          <a:noFill/>
          <a:ln w="9525">
            <a:noFill/>
            <a:miter lim="800000"/>
          </a:ln>
        </p:spPr>
        <p:txBody>
          <a:bodyPr>
            <a:spAutoFit/>
          </a:bodyPr>
          <a:lstStyle/>
          <a:p>
            <a:pPr algn="ctr"/>
            <a:r>
              <a:rPr lang="zh-CN" altLang="en-US" b="1" dirty="0" smtClean="0">
                <a:solidFill>
                  <a:schemeClr val="bg1"/>
                </a:solidFill>
                <a:ea typeface="微软雅黑" panose="020B0503020204020204" pitchFamily="34" charset="-122"/>
              </a:rPr>
              <a:t>分类</a:t>
            </a:r>
            <a:endParaRPr lang="zh-CN" altLang="en-US" b="1" dirty="0" smtClean="0">
              <a:solidFill>
                <a:schemeClr val="bg1"/>
              </a:solidFill>
              <a:ea typeface="微软雅黑" panose="020B0503020204020204" pitchFamily="34" charset="-122"/>
            </a:endParaRPr>
          </a:p>
        </p:txBody>
      </p:sp>
      <p:sp>
        <p:nvSpPr>
          <p:cNvPr id="2" name="文本框 1"/>
          <p:cNvSpPr txBox="1"/>
          <p:nvPr>
            <p:custDataLst>
              <p:tags r:id="rId9"/>
            </p:custDataLst>
          </p:nvPr>
        </p:nvSpPr>
        <p:spPr>
          <a:xfrm>
            <a:off x="850900" y="5546725"/>
            <a:ext cx="10482580" cy="1309370"/>
          </a:xfrm>
          <a:prstGeom prst="rect">
            <a:avLst/>
          </a:prstGeom>
          <a:noFill/>
        </p:spPr>
        <p:txBody>
          <a:bodyPr wrap="square" rtlCol="0">
            <a:spAutoFit/>
          </a:bodyPr>
          <a:p>
            <a:pPr marL="285750" indent="-285750">
              <a:lnSpc>
                <a:spcPct val="110000"/>
              </a:lnSpc>
              <a:buFont typeface="Arial" panose="020B0604020202020204" pitchFamily="34" charset="0"/>
              <a:buChar char="•"/>
            </a:pPr>
            <a:r>
              <a:rPr lang="zh-CN" altLang="en-US">
                <a:solidFill>
                  <a:srgbClr val="CB9F51"/>
                </a:solidFill>
              </a:rPr>
              <a:t>本文遵循</a:t>
            </a:r>
            <a:r>
              <a:rPr lang="zh-CN" altLang="en-US">
                <a:solidFill>
                  <a:srgbClr val="CB9F51"/>
                </a:solidFill>
              </a:rPr>
              <a:t>分类的研究方向，系统地定义了一系列交易模式特征，并探索了加密货币经济中几个关键代理的可识别性。</a:t>
            </a:r>
            <a:endParaRPr lang="zh-CN" altLang="en-US">
              <a:solidFill>
                <a:srgbClr val="CB9F51"/>
              </a:solidFill>
            </a:endParaRPr>
          </a:p>
          <a:p>
            <a:pPr marL="285750" indent="-285750">
              <a:lnSpc>
                <a:spcPct val="110000"/>
              </a:lnSpc>
              <a:buFont typeface="Arial" panose="020B0604020202020204" pitchFamily="34" charset="0"/>
              <a:buChar char="•"/>
            </a:pPr>
            <a:r>
              <a:rPr lang="zh-CN" altLang="en-US">
                <a:solidFill>
                  <a:srgbClr val="CB9F51"/>
                </a:solidFill>
              </a:rPr>
              <a:t>与以前的多分类任务相比，本文不仅报告了</a:t>
            </a:r>
            <a:r>
              <a:rPr lang="zh-CN" altLang="en-US" b="1">
                <a:solidFill>
                  <a:schemeClr val="tx1"/>
                </a:solidFill>
              </a:rPr>
              <a:t>分类的精度</a:t>
            </a:r>
            <a:r>
              <a:rPr lang="zh-CN" altLang="en-US">
                <a:solidFill>
                  <a:srgbClr val="CB9F51"/>
                </a:solidFill>
              </a:rPr>
              <a:t>，还详细阐述了</a:t>
            </a:r>
            <a:r>
              <a:rPr lang="zh-CN" altLang="en-US" b="1">
                <a:solidFill>
                  <a:schemeClr val="tx1"/>
                </a:solidFill>
              </a:rPr>
              <a:t>区块链地址与其经济角色相关的交易模式</a:t>
            </a:r>
            <a:r>
              <a:rPr lang="zh-CN" altLang="en-US">
                <a:solidFill>
                  <a:srgbClr val="CB9F51"/>
                </a:solidFill>
              </a:rPr>
              <a:t>，并深入解释了</a:t>
            </a:r>
            <a:r>
              <a:rPr lang="zh-CN" altLang="en-US" b="1">
                <a:solidFill>
                  <a:schemeClr val="tx1"/>
                </a:solidFill>
              </a:rPr>
              <a:t>其可识别性的原因或缺乏可识别性的原因</a:t>
            </a:r>
            <a:r>
              <a:rPr lang="zh-CN" altLang="en-US">
                <a:solidFill>
                  <a:srgbClr val="CB9F51"/>
                </a:solidFill>
              </a:rPr>
              <a:t>。</a:t>
            </a:r>
            <a:endParaRPr lang="zh-CN" altLang="en-US">
              <a:solidFill>
                <a:srgbClr val="CB9F5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COMMONDATA" val="eyJjb3VudCI6MSwiaGRpZCI6IjM2ODMwNzIzMzE2ZWJlMTQwMjk0MDlmMDYwNjAzMjM1IiwidXNlckNvdW50IjoxfQ=="/>
  <p:tag name="commondata" val="eyJjb3VudCI6MiwiaGRpZCI6IjM2ODMwNzIzMzE2ZWJlMTQwMjk0MDlmMDYwNjAzMjM1IiwidXNlckNvdW50IjoyfQ=="/>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4773</Words>
  <Application>WPS 演示</Application>
  <PresentationFormat>宽屏</PresentationFormat>
  <Paragraphs>230</Paragraphs>
  <Slides>26</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26</vt:i4>
      </vt:variant>
    </vt:vector>
  </HeadingPairs>
  <TitlesOfParts>
    <vt:vector size="38" baseType="lpstr">
      <vt:lpstr>Arial</vt:lpstr>
      <vt:lpstr>宋体</vt:lpstr>
      <vt:lpstr>Wingdings</vt:lpstr>
      <vt:lpstr>微软雅黑</vt:lpstr>
      <vt:lpstr>华文隶书</vt:lpstr>
      <vt:lpstr>方正姚体</vt:lpstr>
      <vt:lpstr>幼圆</vt:lpstr>
      <vt:lpstr>Arial</vt:lpstr>
      <vt:lpstr>Calibri</vt:lpstr>
      <vt:lpstr>Arial Unicode MS</vt:lpstr>
      <vt:lpstr>Calibri Light</vt:lpstr>
      <vt:lpstr>Office 主题</vt:lpstr>
      <vt:lpstr>PowerPoint 演示文稿</vt:lpstr>
      <vt:lpstr>总概述</vt:lpstr>
      <vt:lpstr>总概述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C_WY</dc:creator>
  <cp:lastModifiedBy> D.C</cp:lastModifiedBy>
  <cp:revision>25</cp:revision>
  <dcterms:created xsi:type="dcterms:W3CDTF">2019-03-02T14:13:00Z</dcterms:created>
  <dcterms:modified xsi:type="dcterms:W3CDTF">2023-10-18T12:49:21Z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2052-12.1.0.15712</vt:lpwstr>
  </property>
  <property fmtid="{D5CDD505-2E9C-101B-9397-08002B2CF9AE}" pid="3" name="KSOTemplateUUID">
    <vt:lpwstr>v1.0_mb_9zlYS+LxjQqOw2aB/qbdiw==</vt:lpwstr>
  </property>
  <property fmtid="{D5CDD505-2E9C-101B-9397-08002B2CF9AE}" pid="4" name="ICV">
    <vt:lpwstr>CACFCD3E3A1F479C8BF2561F3C798E80_13</vt:lpwstr>
  </property>
</Properties>
</file>